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3" r:id="rId6"/>
    <p:sldId id="261" r:id="rId7"/>
    <p:sldId id="262" r:id="rId8"/>
    <p:sldId id="264" r:id="rId9"/>
    <p:sldId id="273" r:id="rId10"/>
    <p:sldId id="272" r:id="rId11"/>
    <p:sldId id="271" r:id="rId12"/>
    <p:sldId id="270" r:id="rId13"/>
    <p:sldId id="269" r:id="rId14"/>
    <p:sldId id="268" r:id="rId15"/>
    <p:sldId id="267" r:id="rId16"/>
    <p:sldId id="308" r:id="rId17"/>
    <p:sldId id="307" r:id="rId18"/>
    <p:sldId id="266" r:id="rId19"/>
    <p:sldId id="265" r:id="rId20"/>
    <p:sldId id="274" r:id="rId21"/>
    <p:sldId id="275" r:id="rId22"/>
    <p:sldId id="283" r:id="rId23"/>
    <p:sldId id="309" r:id="rId24"/>
    <p:sldId id="282" r:id="rId25"/>
    <p:sldId id="280" r:id="rId26"/>
    <p:sldId id="279" r:id="rId27"/>
    <p:sldId id="278" r:id="rId28"/>
    <p:sldId id="310" r:id="rId29"/>
    <p:sldId id="312" r:id="rId30"/>
    <p:sldId id="284" r:id="rId31"/>
    <p:sldId id="276" r:id="rId32"/>
    <p:sldId id="330" r:id="rId33"/>
    <p:sldId id="331" r:id="rId34"/>
    <p:sldId id="295" r:id="rId35"/>
    <p:sldId id="332" r:id="rId36"/>
    <p:sldId id="294" r:id="rId37"/>
    <p:sldId id="293" r:id="rId38"/>
    <p:sldId id="296" r:id="rId39"/>
    <p:sldId id="333" r:id="rId40"/>
    <p:sldId id="290" r:id="rId41"/>
    <p:sldId id="311" r:id="rId42"/>
    <p:sldId id="291" r:id="rId43"/>
    <p:sldId id="314" r:id="rId44"/>
    <p:sldId id="313" r:id="rId45"/>
    <p:sldId id="288" r:id="rId46"/>
    <p:sldId id="315" r:id="rId47"/>
    <p:sldId id="316" r:id="rId48"/>
    <p:sldId id="297" r:id="rId49"/>
    <p:sldId id="317" r:id="rId50"/>
    <p:sldId id="318" r:id="rId51"/>
    <p:sldId id="286" r:id="rId52"/>
    <p:sldId id="299" r:id="rId53"/>
    <p:sldId id="319" r:id="rId54"/>
    <p:sldId id="321" r:id="rId55"/>
    <p:sldId id="320" r:id="rId56"/>
    <p:sldId id="298" r:id="rId57"/>
    <p:sldId id="323" r:id="rId58"/>
    <p:sldId id="322" r:id="rId59"/>
    <p:sldId id="324" r:id="rId60"/>
    <p:sldId id="325" r:id="rId61"/>
    <p:sldId id="326" r:id="rId62"/>
    <p:sldId id="303" r:id="rId63"/>
    <p:sldId id="327" r:id="rId64"/>
    <p:sldId id="328" r:id="rId65"/>
    <p:sldId id="329" r:id="rId66"/>
    <p:sldId id="302" r:id="rId67"/>
    <p:sldId id="334" r:id="rId68"/>
    <p:sldId id="301" r:id="rId69"/>
    <p:sldId id="300" r:id="rId70"/>
    <p:sldId id="304" r:id="rId71"/>
    <p:sldId id="305" r:id="rId72"/>
    <p:sldId id="306" r:id="rId73"/>
  </p:sldIdLst>
  <p:sldSz cx="12192000" cy="6858000"/>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B864566-F971-4A1D-8AC1-36B997B0886D}">
          <p14:sldIdLst>
            <p14:sldId id="256"/>
            <p14:sldId id="259"/>
            <p14:sldId id="257"/>
            <p14:sldId id="260"/>
            <p14:sldId id="263"/>
            <p14:sldId id="261"/>
            <p14:sldId id="262"/>
            <p14:sldId id="264"/>
            <p14:sldId id="273"/>
            <p14:sldId id="272"/>
            <p14:sldId id="271"/>
            <p14:sldId id="270"/>
            <p14:sldId id="269"/>
            <p14:sldId id="268"/>
            <p14:sldId id="267"/>
            <p14:sldId id="308"/>
            <p14:sldId id="307"/>
            <p14:sldId id="266"/>
            <p14:sldId id="265"/>
            <p14:sldId id="274"/>
            <p14:sldId id="275"/>
            <p14:sldId id="283"/>
            <p14:sldId id="309"/>
            <p14:sldId id="282"/>
            <p14:sldId id="280"/>
            <p14:sldId id="279"/>
            <p14:sldId id="278"/>
            <p14:sldId id="310"/>
            <p14:sldId id="312"/>
            <p14:sldId id="284"/>
            <p14:sldId id="276"/>
            <p14:sldId id="330"/>
            <p14:sldId id="331"/>
            <p14:sldId id="295"/>
            <p14:sldId id="332"/>
            <p14:sldId id="294"/>
            <p14:sldId id="293"/>
            <p14:sldId id="296"/>
            <p14:sldId id="333"/>
            <p14:sldId id="290"/>
            <p14:sldId id="311"/>
            <p14:sldId id="291"/>
            <p14:sldId id="314"/>
            <p14:sldId id="313"/>
            <p14:sldId id="288"/>
            <p14:sldId id="315"/>
            <p14:sldId id="316"/>
            <p14:sldId id="297"/>
            <p14:sldId id="317"/>
            <p14:sldId id="318"/>
            <p14:sldId id="286"/>
            <p14:sldId id="299"/>
            <p14:sldId id="319"/>
            <p14:sldId id="321"/>
            <p14:sldId id="320"/>
            <p14:sldId id="298"/>
            <p14:sldId id="323"/>
            <p14:sldId id="322"/>
            <p14:sldId id="324"/>
            <p14:sldId id="325"/>
            <p14:sldId id="326"/>
            <p14:sldId id="303"/>
            <p14:sldId id="327"/>
            <p14:sldId id="328"/>
            <p14:sldId id="329"/>
            <p14:sldId id="302"/>
            <p14:sldId id="334"/>
            <p14:sldId id="301"/>
            <p14:sldId id="300"/>
            <p14:sldId id="304"/>
            <p14:sldId id="305"/>
            <p14:sldId id="3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0099"/>
    <a:srgbClr val="00FF99"/>
    <a:srgbClr val="66FF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4928AA-265B-0E84-C039-43D9ABC79B5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NI"/>
          </a:p>
        </p:txBody>
      </p:sp>
      <p:sp>
        <p:nvSpPr>
          <p:cNvPr id="3" name="Subtítulo 2">
            <a:extLst>
              <a:ext uri="{FF2B5EF4-FFF2-40B4-BE49-F238E27FC236}">
                <a16:creationId xmlns:a16="http://schemas.microsoft.com/office/drawing/2014/main" id="{D56A3746-287E-A7D5-F29D-7A4AA27607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NI"/>
          </a:p>
        </p:txBody>
      </p:sp>
      <p:sp>
        <p:nvSpPr>
          <p:cNvPr id="4" name="Marcador de fecha 3">
            <a:extLst>
              <a:ext uri="{FF2B5EF4-FFF2-40B4-BE49-F238E27FC236}">
                <a16:creationId xmlns:a16="http://schemas.microsoft.com/office/drawing/2014/main" id="{F7FCF725-A80B-9E56-7CC3-44559A26D727}"/>
              </a:ext>
            </a:extLst>
          </p:cNvPr>
          <p:cNvSpPr>
            <a:spLocks noGrp="1"/>
          </p:cNvSpPr>
          <p:nvPr>
            <p:ph type="dt" sz="half" idx="10"/>
          </p:nvPr>
        </p:nvSpPr>
        <p:spPr/>
        <p:txBody>
          <a:bodyPr/>
          <a:lstStyle/>
          <a:p>
            <a:fld id="{88EC204F-0464-4286-A165-12DC0F131CF2}" type="datetimeFigureOut">
              <a:rPr lang="es-NI" smtClean="0"/>
              <a:t>23/1/2024</a:t>
            </a:fld>
            <a:endParaRPr lang="es-NI"/>
          </a:p>
        </p:txBody>
      </p:sp>
      <p:sp>
        <p:nvSpPr>
          <p:cNvPr id="5" name="Marcador de pie de página 4">
            <a:extLst>
              <a:ext uri="{FF2B5EF4-FFF2-40B4-BE49-F238E27FC236}">
                <a16:creationId xmlns:a16="http://schemas.microsoft.com/office/drawing/2014/main" id="{1032216E-21D7-B0AC-B575-3F8F32D30548}"/>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03BE93C3-C940-D6E3-CCD9-BD2369C79794}"/>
              </a:ext>
            </a:extLst>
          </p:cNvPr>
          <p:cNvSpPr>
            <a:spLocks noGrp="1"/>
          </p:cNvSpPr>
          <p:nvPr>
            <p:ph type="sldNum" sz="quarter" idx="12"/>
          </p:nvPr>
        </p:nvSpPr>
        <p:spPr/>
        <p:txBody>
          <a:bodyPr/>
          <a:lstStyle/>
          <a:p>
            <a:fld id="{DA90E19C-81FF-40C1-B4A0-05C2FBB52F6A}" type="slidenum">
              <a:rPr lang="es-NI" smtClean="0"/>
              <a:t>‹Nº›</a:t>
            </a:fld>
            <a:endParaRPr lang="es-NI"/>
          </a:p>
        </p:txBody>
      </p:sp>
    </p:spTree>
    <p:extLst>
      <p:ext uri="{BB962C8B-B14F-4D97-AF65-F5344CB8AC3E}">
        <p14:creationId xmlns:p14="http://schemas.microsoft.com/office/powerpoint/2010/main" val="179778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3CACD4-E45E-7333-A08E-191091957512}"/>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779E60FD-5380-E15E-0F1D-5F39A9B485C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EBC92B1E-69EF-072F-886F-83972C016878}"/>
              </a:ext>
            </a:extLst>
          </p:cNvPr>
          <p:cNvSpPr>
            <a:spLocks noGrp="1"/>
          </p:cNvSpPr>
          <p:nvPr>
            <p:ph type="dt" sz="half" idx="10"/>
          </p:nvPr>
        </p:nvSpPr>
        <p:spPr/>
        <p:txBody>
          <a:bodyPr/>
          <a:lstStyle/>
          <a:p>
            <a:fld id="{88EC204F-0464-4286-A165-12DC0F131CF2}" type="datetimeFigureOut">
              <a:rPr lang="es-NI" smtClean="0"/>
              <a:t>23/1/2024</a:t>
            </a:fld>
            <a:endParaRPr lang="es-NI"/>
          </a:p>
        </p:txBody>
      </p:sp>
      <p:sp>
        <p:nvSpPr>
          <p:cNvPr id="5" name="Marcador de pie de página 4">
            <a:extLst>
              <a:ext uri="{FF2B5EF4-FFF2-40B4-BE49-F238E27FC236}">
                <a16:creationId xmlns:a16="http://schemas.microsoft.com/office/drawing/2014/main" id="{2F4984A4-694A-6BDD-41F4-665F34A3909C}"/>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3DF2946-FB9F-92DF-D586-188039DEED4A}"/>
              </a:ext>
            </a:extLst>
          </p:cNvPr>
          <p:cNvSpPr>
            <a:spLocks noGrp="1"/>
          </p:cNvSpPr>
          <p:nvPr>
            <p:ph type="sldNum" sz="quarter" idx="12"/>
          </p:nvPr>
        </p:nvSpPr>
        <p:spPr/>
        <p:txBody>
          <a:bodyPr/>
          <a:lstStyle/>
          <a:p>
            <a:fld id="{DA90E19C-81FF-40C1-B4A0-05C2FBB52F6A}" type="slidenum">
              <a:rPr lang="es-NI" smtClean="0"/>
              <a:t>‹Nº›</a:t>
            </a:fld>
            <a:endParaRPr lang="es-NI"/>
          </a:p>
        </p:txBody>
      </p:sp>
    </p:spTree>
    <p:extLst>
      <p:ext uri="{BB962C8B-B14F-4D97-AF65-F5344CB8AC3E}">
        <p14:creationId xmlns:p14="http://schemas.microsoft.com/office/powerpoint/2010/main" val="294837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6CCE3E1-9721-C96A-C30E-898075EDBD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BDC7C7A4-558F-DD8D-36A0-B56B0339FAC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9DDF3C64-327E-6F6D-D6CC-4DE87841A93B}"/>
              </a:ext>
            </a:extLst>
          </p:cNvPr>
          <p:cNvSpPr>
            <a:spLocks noGrp="1"/>
          </p:cNvSpPr>
          <p:nvPr>
            <p:ph type="dt" sz="half" idx="10"/>
          </p:nvPr>
        </p:nvSpPr>
        <p:spPr/>
        <p:txBody>
          <a:bodyPr/>
          <a:lstStyle/>
          <a:p>
            <a:fld id="{88EC204F-0464-4286-A165-12DC0F131CF2}" type="datetimeFigureOut">
              <a:rPr lang="es-NI" smtClean="0"/>
              <a:t>23/1/2024</a:t>
            </a:fld>
            <a:endParaRPr lang="es-NI"/>
          </a:p>
        </p:txBody>
      </p:sp>
      <p:sp>
        <p:nvSpPr>
          <p:cNvPr id="5" name="Marcador de pie de página 4">
            <a:extLst>
              <a:ext uri="{FF2B5EF4-FFF2-40B4-BE49-F238E27FC236}">
                <a16:creationId xmlns:a16="http://schemas.microsoft.com/office/drawing/2014/main" id="{0B9501AF-00C8-78C9-1AAD-E578FD59625E}"/>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5D60223A-5F2A-7D6A-9A83-CFA247162ABC}"/>
              </a:ext>
            </a:extLst>
          </p:cNvPr>
          <p:cNvSpPr>
            <a:spLocks noGrp="1"/>
          </p:cNvSpPr>
          <p:nvPr>
            <p:ph type="sldNum" sz="quarter" idx="12"/>
          </p:nvPr>
        </p:nvSpPr>
        <p:spPr/>
        <p:txBody>
          <a:bodyPr/>
          <a:lstStyle/>
          <a:p>
            <a:fld id="{DA90E19C-81FF-40C1-B4A0-05C2FBB52F6A}" type="slidenum">
              <a:rPr lang="es-NI" smtClean="0"/>
              <a:t>‹Nº›</a:t>
            </a:fld>
            <a:endParaRPr lang="es-NI"/>
          </a:p>
        </p:txBody>
      </p:sp>
    </p:spTree>
    <p:extLst>
      <p:ext uri="{BB962C8B-B14F-4D97-AF65-F5344CB8AC3E}">
        <p14:creationId xmlns:p14="http://schemas.microsoft.com/office/powerpoint/2010/main" val="249828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A5556B-D677-93A0-06C0-5A2245D22038}"/>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147176C2-67F0-0EA0-34E6-63800FFD870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6E210F0A-1D2D-E421-BC9E-DD843BBE87DB}"/>
              </a:ext>
            </a:extLst>
          </p:cNvPr>
          <p:cNvSpPr>
            <a:spLocks noGrp="1"/>
          </p:cNvSpPr>
          <p:nvPr>
            <p:ph type="dt" sz="half" idx="10"/>
          </p:nvPr>
        </p:nvSpPr>
        <p:spPr/>
        <p:txBody>
          <a:bodyPr/>
          <a:lstStyle/>
          <a:p>
            <a:fld id="{88EC204F-0464-4286-A165-12DC0F131CF2}" type="datetimeFigureOut">
              <a:rPr lang="es-NI" smtClean="0"/>
              <a:t>23/1/2024</a:t>
            </a:fld>
            <a:endParaRPr lang="es-NI"/>
          </a:p>
        </p:txBody>
      </p:sp>
      <p:sp>
        <p:nvSpPr>
          <p:cNvPr id="5" name="Marcador de pie de página 4">
            <a:extLst>
              <a:ext uri="{FF2B5EF4-FFF2-40B4-BE49-F238E27FC236}">
                <a16:creationId xmlns:a16="http://schemas.microsoft.com/office/drawing/2014/main" id="{7E5C3929-1C0B-18F2-CAF5-E593D0809555}"/>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71F3FAAF-E088-A4D2-C70B-2F90270793A2}"/>
              </a:ext>
            </a:extLst>
          </p:cNvPr>
          <p:cNvSpPr>
            <a:spLocks noGrp="1"/>
          </p:cNvSpPr>
          <p:nvPr>
            <p:ph type="sldNum" sz="quarter" idx="12"/>
          </p:nvPr>
        </p:nvSpPr>
        <p:spPr/>
        <p:txBody>
          <a:bodyPr/>
          <a:lstStyle/>
          <a:p>
            <a:fld id="{DA90E19C-81FF-40C1-B4A0-05C2FBB52F6A}" type="slidenum">
              <a:rPr lang="es-NI" smtClean="0"/>
              <a:t>‹Nº›</a:t>
            </a:fld>
            <a:endParaRPr lang="es-NI"/>
          </a:p>
        </p:txBody>
      </p:sp>
    </p:spTree>
    <p:extLst>
      <p:ext uri="{BB962C8B-B14F-4D97-AF65-F5344CB8AC3E}">
        <p14:creationId xmlns:p14="http://schemas.microsoft.com/office/powerpoint/2010/main" val="205698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D13FA6-3351-E90D-C8F4-C573E94FBC9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DC6C8D73-3F23-2A29-6BD6-A98BFB19A6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5C7782E-088F-0FCC-E08A-BB4F3877310F}"/>
              </a:ext>
            </a:extLst>
          </p:cNvPr>
          <p:cNvSpPr>
            <a:spLocks noGrp="1"/>
          </p:cNvSpPr>
          <p:nvPr>
            <p:ph type="dt" sz="half" idx="10"/>
          </p:nvPr>
        </p:nvSpPr>
        <p:spPr/>
        <p:txBody>
          <a:bodyPr/>
          <a:lstStyle/>
          <a:p>
            <a:fld id="{88EC204F-0464-4286-A165-12DC0F131CF2}" type="datetimeFigureOut">
              <a:rPr lang="es-NI" smtClean="0"/>
              <a:t>23/1/2024</a:t>
            </a:fld>
            <a:endParaRPr lang="es-NI"/>
          </a:p>
        </p:txBody>
      </p:sp>
      <p:sp>
        <p:nvSpPr>
          <p:cNvPr id="5" name="Marcador de pie de página 4">
            <a:extLst>
              <a:ext uri="{FF2B5EF4-FFF2-40B4-BE49-F238E27FC236}">
                <a16:creationId xmlns:a16="http://schemas.microsoft.com/office/drawing/2014/main" id="{A4B6CE62-1B5A-5DC9-3718-F1925436FBD8}"/>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96AA3D23-A250-C1FC-5B88-01B5921B7DD3}"/>
              </a:ext>
            </a:extLst>
          </p:cNvPr>
          <p:cNvSpPr>
            <a:spLocks noGrp="1"/>
          </p:cNvSpPr>
          <p:nvPr>
            <p:ph type="sldNum" sz="quarter" idx="12"/>
          </p:nvPr>
        </p:nvSpPr>
        <p:spPr/>
        <p:txBody>
          <a:bodyPr/>
          <a:lstStyle/>
          <a:p>
            <a:fld id="{DA90E19C-81FF-40C1-B4A0-05C2FBB52F6A}" type="slidenum">
              <a:rPr lang="es-NI" smtClean="0"/>
              <a:t>‹Nº›</a:t>
            </a:fld>
            <a:endParaRPr lang="es-NI"/>
          </a:p>
        </p:txBody>
      </p:sp>
    </p:spTree>
    <p:extLst>
      <p:ext uri="{BB962C8B-B14F-4D97-AF65-F5344CB8AC3E}">
        <p14:creationId xmlns:p14="http://schemas.microsoft.com/office/powerpoint/2010/main" val="4052365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9860D-F649-DCA0-DB47-8112B75E3594}"/>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2F29565B-8504-D5E6-36E1-90B2CB0F8D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contenido 3">
            <a:extLst>
              <a:ext uri="{FF2B5EF4-FFF2-40B4-BE49-F238E27FC236}">
                <a16:creationId xmlns:a16="http://schemas.microsoft.com/office/drawing/2014/main" id="{634CD048-AA8A-2B94-8EAD-4047E38BC11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fecha 4">
            <a:extLst>
              <a:ext uri="{FF2B5EF4-FFF2-40B4-BE49-F238E27FC236}">
                <a16:creationId xmlns:a16="http://schemas.microsoft.com/office/drawing/2014/main" id="{228849FF-ECDB-67B5-82C2-BA6F59F7B962}"/>
              </a:ext>
            </a:extLst>
          </p:cNvPr>
          <p:cNvSpPr>
            <a:spLocks noGrp="1"/>
          </p:cNvSpPr>
          <p:nvPr>
            <p:ph type="dt" sz="half" idx="10"/>
          </p:nvPr>
        </p:nvSpPr>
        <p:spPr/>
        <p:txBody>
          <a:bodyPr/>
          <a:lstStyle/>
          <a:p>
            <a:fld id="{88EC204F-0464-4286-A165-12DC0F131CF2}" type="datetimeFigureOut">
              <a:rPr lang="es-NI" smtClean="0"/>
              <a:t>23/1/2024</a:t>
            </a:fld>
            <a:endParaRPr lang="es-NI"/>
          </a:p>
        </p:txBody>
      </p:sp>
      <p:sp>
        <p:nvSpPr>
          <p:cNvPr id="6" name="Marcador de pie de página 5">
            <a:extLst>
              <a:ext uri="{FF2B5EF4-FFF2-40B4-BE49-F238E27FC236}">
                <a16:creationId xmlns:a16="http://schemas.microsoft.com/office/drawing/2014/main" id="{B2664233-E517-45F2-5142-364868340C26}"/>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151BE261-01B2-E3CE-B1C2-B8D4D1A0E043}"/>
              </a:ext>
            </a:extLst>
          </p:cNvPr>
          <p:cNvSpPr>
            <a:spLocks noGrp="1"/>
          </p:cNvSpPr>
          <p:nvPr>
            <p:ph type="sldNum" sz="quarter" idx="12"/>
          </p:nvPr>
        </p:nvSpPr>
        <p:spPr/>
        <p:txBody>
          <a:bodyPr/>
          <a:lstStyle/>
          <a:p>
            <a:fld id="{DA90E19C-81FF-40C1-B4A0-05C2FBB52F6A}" type="slidenum">
              <a:rPr lang="es-NI" smtClean="0"/>
              <a:t>‹Nº›</a:t>
            </a:fld>
            <a:endParaRPr lang="es-NI"/>
          </a:p>
        </p:txBody>
      </p:sp>
    </p:spTree>
    <p:extLst>
      <p:ext uri="{BB962C8B-B14F-4D97-AF65-F5344CB8AC3E}">
        <p14:creationId xmlns:p14="http://schemas.microsoft.com/office/powerpoint/2010/main" val="279641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9F6B22-9A53-5665-748B-1B251430EAE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53192121-F4BF-BA9D-FA0E-B1D30AFC9B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1B72C3A-34D2-F280-3DC7-0B8ADB2635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texto 4">
            <a:extLst>
              <a:ext uri="{FF2B5EF4-FFF2-40B4-BE49-F238E27FC236}">
                <a16:creationId xmlns:a16="http://schemas.microsoft.com/office/drawing/2014/main" id="{D3878FA8-469C-08CC-9CF2-1744732BB9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CB60AE1-2C69-AD00-E43B-2FCBBE0B73F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Marcador de fecha 6">
            <a:extLst>
              <a:ext uri="{FF2B5EF4-FFF2-40B4-BE49-F238E27FC236}">
                <a16:creationId xmlns:a16="http://schemas.microsoft.com/office/drawing/2014/main" id="{A60AE9EB-CA71-9845-EC3F-CAC4113CC1BD}"/>
              </a:ext>
            </a:extLst>
          </p:cNvPr>
          <p:cNvSpPr>
            <a:spLocks noGrp="1"/>
          </p:cNvSpPr>
          <p:nvPr>
            <p:ph type="dt" sz="half" idx="10"/>
          </p:nvPr>
        </p:nvSpPr>
        <p:spPr/>
        <p:txBody>
          <a:bodyPr/>
          <a:lstStyle/>
          <a:p>
            <a:fld id="{88EC204F-0464-4286-A165-12DC0F131CF2}" type="datetimeFigureOut">
              <a:rPr lang="es-NI" smtClean="0"/>
              <a:t>23/1/2024</a:t>
            </a:fld>
            <a:endParaRPr lang="es-NI"/>
          </a:p>
        </p:txBody>
      </p:sp>
      <p:sp>
        <p:nvSpPr>
          <p:cNvPr id="8" name="Marcador de pie de página 7">
            <a:extLst>
              <a:ext uri="{FF2B5EF4-FFF2-40B4-BE49-F238E27FC236}">
                <a16:creationId xmlns:a16="http://schemas.microsoft.com/office/drawing/2014/main" id="{CC672FEE-1BF2-ABC8-1DC9-099141423ECF}"/>
              </a:ext>
            </a:extLst>
          </p:cNvPr>
          <p:cNvSpPr>
            <a:spLocks noGrp="1"/>
          </p:cNvSpPr>
          <p:nvPr>
            <p:ph type="ftr" sz="quarter" idx="11"/>
          </p:nvPr>
        </p:nvSpPr>
        <p:spPr/>
        <p:txBody>
          <a:bodyPr/>
          <a:lstStyle/>
          <a:p>
            <a:endParaRPr lang="es-NI"/>
          </a:p>
        </p:txBody>
      </p:sp>
      <p:sp>
        <p:nvSpPr>
          <p:cNvPr id="9" name="Marcador de número de diapositiva 8">
            <a:extLst>
              <a:ext uri="{FF2B5EF4-FFF2-40B4-BE49-F238E27FC236}">
                <a16:creationId xmlns:a16="http://schemas.microsoft.com/office/drawing/2014/main" id="{D34A2E40-9EDA-43B0-5077-F0A7A4C2979E}"/>
              </a:ext>
            </a:extLst>
          </p:cNvPr>
          <p:cNvSpPr>
            <a:spLocks noGrp="1"/>
          </p:cNvSpPr>
          <p:nvPr>
            <p:ph type="sldNum" sz="quarter" idx="12"/>
          </p:nvPr>
        </p:nvSpPr>
        <p:spPr/>
        <p:txBody>
          <a:bodyPr/>
          <a:lstStyle/>
          <a:p>
            <a:fld id="{DA90E19C-81FF-40C1-B4A0-05C2FBB52F6A}" type="slidenum">
              <a:rPr lang="es-NI" smtClean="0"/>
              <a:t>‹Nº›</a:t>
            </a:fld>
            <a:endParaRPr lang="es-NI"/>
          </a:p>
        </p:txBody>
      </p:sp>
    </p:spTree>
    <p:extLst>
      <p:ext uri="{BB962C8B-B14F-4D97-AF65-F5344CB8AC3E}">
        <p14:creationId xmlns:p14="http://schemas.microsoft.com/office/powerpoint/2010/main" val="108215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614F47-9482-AC25-0798-C3F81027E5E2}"/>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fecha 2">
            <a:extLst>
              <a:ext uri="{FF2B5EF4-FFF2-40B4-BE49-F238E27FC236}">
                <a16:creationId xmlns:a16="http://schemas.microsoft.com/office/drawing/2014/main" id="{6B4DB89B-21EB-1614-AEEA-40F354BA0D8E}"/>
              </a:ext>
            </a:extLst>
          </p:cNvPr>
          <p:cNvSpPr>
            <a:spLocks noGrp="1"/>
          </p:cNvSpPr>
          <p:nvPr>
            <p:ph type="dt" sz="half" idx="10"/>
          </p:nvPr>
        </p:nvSpPr>
        <p:spPr/>
        <p:txBody>
          <a:bodyPr/>
          <a:lstStyle/>
          <a:p>
            <a:fld id="{88EC204F-0464-4286-A165-12DC0F131CF2}" type="datetimeFigureOut">
              <a:rPr lang="es-NI" smtClean="0"/>
              <a:t>23/1/2024</a:t>
            </a:fld>
            <a:endParaRPr lang="es-NI"/>
          </a:p>
        </p:txBody>
      </p:sp>
      <p:sp>
        <p:nvSpPr>
          <p:cNvPr id="4" name="Marcador de pie de página 3">
            <a:extLst>
              <a:ext uri="{FF2B5EF4-FFF2-40B4-BE49-F238E27FC236}">
                <a16:creationId xmlns:a16="http://schemas.microsoft.com/office/drawing/2014/main" id="{ADF1B6CE-FBB3-6D51-F05C-595369B746D7}"/>
              </a:ext>
            </a:extLst>
          </p:cNvPr>
          <p:cNvSpPr>
            <a:spLocks noGrp="1"/>
          </p:cNvSpPr>
          <p:nvPr>
            <p:ph type="ftr" sz="quarter" idx="11"/>
          </p:nvPr>
        </p:nvSpPr>
        <p:spPr/>
        <p:txBody>
          <a:bodyPr/>
          <a:lstStyle/>
          <a:p>
            <a:endParaRPr lang="es-NI"/>
          </a:p>
        </p:txBody>
      </p:sp>
      <p:sp>
        <p:nvSpPr>
          <p:cNvPr id="5" name="Marcador de número de diapositiva 4">
            <a:extLst>
              <a:ext uri="{FF2B5EF4-FFF2-40B4-BE49-F238E27FC236}">
                <a16:creationId xmlns:a16="http://schemas.microsoft.com/office/drawing/2014/main" id="{07997604-4991-BEF7-324D-6C22D1CB4F87}"/>
              </a:ext>
            </a:extLst>
          </p:cNvPr>
          <p:cNvSpPr>
            <a:spLocks noGrp="1"/>
          </p:cNvSpPr>
          <p:nvPr>
            <p:ph type="sldNum" sz="quarter" idx="12"/>
          </p:nvPr>
        </p:nvSpPr>
        <p:spPr/>
        <p:txBody>
          <a:bodyPr/>
          <a:lstStyle/>
          <a:p>
            <a:fld id="{DA90E19C-81FF-40C1-B4A0-05C2FBB52F6A}" type="slidenum">
              <a:rPr lang="es-NI" smtClean="0"/>
              <a:t>‹Nº›</a:t>
            </a:fld>
            <a:endParaRPr lang="es-NI"/>
          </a:p>
        </p:txBody>
      </p:sp>
    </p:spTree>
    <p:extLst>
      <p:ext uri="{BB962C8B-B14F-4D97-AF65-F5344CB8AC3E}">
        <p14:creationId xmlns:p14="http://schemas.microsoft.com/office/powerpoint/2010/main" val="358506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C4A01E-D5EA-B372-5D6C-76149CCFB206}"/>
              </a:ext>
            </a:extLst>
          </p:cNvPr>
          <p:cNvSpPr>
            <a:spLocks noGrp="1"/>
          </p:cNvSpPr>
          <p:nvPr>
            <p:ph type="dt" sz="half" idx="10"/>
          </p:nvPr>
        </p:nvSpPr>
        <p:spPr/>
        <p:txBody>
          <a:bodyPr/>
          <a:lstStyle/>
          <a:p>
            <a:fld id="{88EC204F-0464-4286-A165-12DC0F131CF2}" type="datetimeFigureOut">
              <a:rPr lang="es-NI" smtClean="0"/>
              <a:t>23/1/2024</a:t>
            </a:fld>
            <a:endParaRPr lang="es-NI"/>
          </a:p>
        </p:txBody>
      </p:sp>
      <p:sp>
        <p:nvSpPr>
          <p:cNvPr id="3" name="Marcador de pie de página 2">
            <a:extLst>
              <a:ext uri="{FF2B5EF4-FFF2-40B4-BE49-F238E27FC236}">
                <a16:creationId xmlns:a16="http://schemas.microsoft.com/office/drawing/2014/main" id="{3092D20D-3B29-8539-AEED-1F3D1E34814D}"/>
              </a:ext>
            </a:extLst>
          </p:cNvPr>
          <p:cNvSpPr>
            <a:spLocks noGrp="1"/>
          </p:cNvSpPr>
          <p:nvPr>
            <p:ph type="ftr" sz="quarter" idx="11"/>
          </p:nvPr>
        </p:nvSpPr>
        <p:spPr/>
        <p:txBody>
          <a:bodyPr/>
          <a:lstStyle/>
          <a:p>
            <a:endParaRPr lang="es-NI"/>
          </a:p>
        </p:txBody>
      </p:sp>
      <p:sp>
        <p:nvSpPr>
          <p:cNvPr id="4" name="Marcador de número de diapositiva 3">
            <a:extLst>
              <a:ext uri="{FF2B5EF4-FFF2-40B4-BE49-F238E27FC236}">
                <a16:creationId xmlns:a16="http://schemas.microsoft.com/office/drawing/2014/main" id="{AC817C05-DB2A-CA36-3521-0977539EE1EB}"/>
              </a:ext>
            </a:extLst>
          </p:cNvPr>
          <p:cNvSpPr>
            <a:spLocks noGrp="1"/>
          </p:cNvSpPr>
          <p:nvPr>
            <p:ph type="sldNum" sz="quarter" idx="12"/>
          </p:nvPr>
        </p:nvSpPr>
        <p:spPr/>
        <p:txBody>
          <a:bodyPr/>
          <a:lstStyle/>
          <a:p>
            <a:fld id="{DA90E19C-81FF-40C1-B4A0-05C2FBB52F6A}" type="slidenum">
              <a:rPr lang="es-NI" smtClean="0"/>
              <a:t>‹Nº›</a:t>
            </a:fld>
            <a:endParaRPr lang="es-NI"/>
          </a:p>
        </p:txBody>
      </p:sp>
    </p:spTree>
    <p:extLst>
      <p:ext uri="{BB962C8B-B14F-4D97-AF65-F5344CB8AC3E}">
        <p14:creationId xmlns:p14="http://schemas.microsoft.com/office/powerpoint/2010/main" val="1745804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572D48-2C9D-EF2E-A074-FA76E858A72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B10CC422-F4E6-B975-998C-76D9F9975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texto 3">
            <a:extLst>
              <a:ext uri="{FF2B5EF4-FFF2-40B4-BE49-F238E27FC236}">
                <a16:creationId xmlns:a16="http://schemas.microsoft.com/office/drawing/2014/main" id="{13C454DB-AC57-D083-890D-3099ED892D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2E3403-36B1-8CBF-F284-E8BBF7EAB3C5}"/>
              </a:ext>
            </a:extLst>
          </p:cNvPr>
          <p:cNvSpPr>
            <a:spLocks noGrp="1"/>
          </p:cNvSpPr>
          <p:nvPr>
            <p:ph type="dt" sz="half" idx="10"/>
          </p:nvPr>
        </p:nvSpPr>
        <p:spPr/>
        <p:txBody>
          <a:bodyPr/>
          <a:lstStyle/>
          <a:p>
            <a:fld id="{88EC204F-0464-4286-A165-12DC0F131CF2}" type="datetimeFigureOut">
              <a:rPr lang="es-NI" smtClean="0"/>
              <a:t>23/1/2024</a:t>
            </a:fld>
            <a:endParaRPr lang="es-NI"/>
          </a:p>
        </p:txBody>
      </p:sp>
      <p:sp>
        <p:nvSpPr>
          <p:cNvPr id="6" name="Marcador de pie de página 5">
            <a:extLst>
              <a:ext uri="{FF2B5EF4-FFF2-40B4-BE49-F238E27FC236}">
                <a16:creationId xmlns:a16="http://schemas.microsoft.com/office/drawing/2014/main" id="{CDD28904-CF55-9FFE-65E8-778FA723FB4C}"/>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6428D432-0BAF-C824-8D63-AA32FE02D808}"/>
              </a:ext>
            </a:extLst>
          </p:cNvPr>
          <p:cNvSpPr>
            <a:spLocks noGrp="1"/>
          </p:cNvSpPr>
          <p:nvPr>
            <p:ph type="sldNum" sz="quarter" idx="12"/>
          </p:nvPr>
        </p:nvSpPr>
        <p:spPr/>
        <p:txBody>
          <a:bodyPr/>
          <a:lstStyle/>
          <a:p>
            <a:fld id="{DA90E19C-81FF-40C1-B4A0-05C2FBB52F6A}" type="slidenum">
              <a:rPr lang="es-NI" smtClean="0"/>
              <a:t>‹Nº›</a:t>
            </a:fld>
            <a:endParaRPr lang="es-NI"/>
          </a:p>
        </p:txBody>
      </p:sp>
    </p:spTree>
    <p:extLst>
      <p:ext uri="{BB962C8B-B14F-4D97-AF65-F5344CB8AC3E}">
        <p14:creationId xmlns:p14="http://schemas.microsoft.com/office/powerpoint/2010/main" val="361939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DD03C6-2E8B-4C4D-DE27-735B49A570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posición de imagen 2">
            <a:extLst>
              <a:ext uri="{FF2B5EF4-FFF2-40B4-BE49-F238E27FC236}">
                <a16:creationId xmlns:a16="http://schemas.microsoft.com/office/drawing/2014/main" id="{F827CAEB-9849-931E-927E-E26E417DA9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Marcador de texto 3">
            <a:extLst>
              <a:ext uri="{FF2B5EF4-FFF2-40B4-BE49-F238E27FC236}">
                <a16:creationId xmlns:a16="http://schemas.microsoft.com/office/drawing/2014/main" id="{BFE22224-82B4-00AA-91A0-A5D0CDF98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A67251C-3525-33EA-F054-771CFD4D14C1}"/>
              </a:ext>
            </a:extLst>
          </p:cNvPr>
          <p:cNvSpPr>
            <a:spLocks noGrp="1"/>
          </p:cNvSpPr>
          <p:nvPr>
            <p:ph type="dt" sz="half" idx="10"/>
          </p:nvPr>
        </p:nvSpPr>
        <p:spPr/>
        <p:txBody>
          <a:bodyPr/>
          <a:lstStyle/>
          <a:p>
            <a:fld id="{88EC204F-0464-4286-A165-12DC0F131CF2}" type="datetimeFigureOut">
              <a:rPr lang="es-NI" smtClean="0"/>
              <a:t>23/1/2024</a:t>
            </a:fld>
            <a:endParaRPr lang="es-NI"/>
          </a:p>
        </p:txBody>
      </p:sp>
      <p:sp>
        <p:nvSpPr>
          <p:cNvPr id="6" name="Marcador de pie de página 5">
            <a:extLst>
              <a:ext uri="{FF2B5EF4-FFF2-40B4-BE49-F238E27FC236}">
                <a16:creationId xmlns:a16="http://schemas.microsoft.com/office/drawing/2014/main" id="{71DA25C6-A537-06F2-C592-251C33FD7597}"/>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27B2A51C-B094-4C95-6B31-728F05AFD5D2}"/>
              </a:ext>
            </a:extLst>
          </p:cNvPr>
          <p:cNvSpPr>
            <a:spLocks noGrp="1"/>
          </p:cNvSpPr>
          <p:nvPr>
            <p:ph type="sldNum" sz="quarter" idx="12"/>
          </p:nvPr>
        </p:nvSpPr>
        <p:spPr/>
        <p:txBody>
          <a:bodyPr/>
          <a:lstStyle/>
          <a:p>
            <a:fld id="{DA90E19C-81FF-40C1-B4A0-05C2FBB52F6A}" type="slidenum">
              <a:rPr lang="es-NI" smtClean="0"/>
              <a:t>‹Nº›</a:t>
            </a:fld>
            <a:endParaRPr lang="es-NI"/>
          </a:p>
        </p:txBody>
      </p:sp>
    </p:spTree>
    <p:extLst>
      <p:ext uri="{BB962C8B-B14F-4D97-AF65-F5344CB8AC3E}">
        <p14:creationId xmlns:p14="http://schemas.microsoft.com/office/powerpoint/2010/main" val="13250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9416004-B66E-30DA-D019-B148CAD1E4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3BF0F71F-2453-6304-D5CF-7066662009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9EBCD66D-5671-28A5-12AB-941F4CD193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C204F-0464-4286-A165-12DC0F131CF2}" type="datetimeFigureOut">
              <a:rPr lang="es-NI" smtClean="0"/>
              <a:t>23/1/2024</a:t>
            </a:fld>
            <a:endParaRPr lang="es-NI"/>
          </a:p>
        </p:txBody>
      </p:sp>
      <p:sp>
        <p:nvSpPr>
          <p:cNvPr id="5" name="Marcador de pie de página 4">
            <a:extLst>
              <a:ext uri="{FF2B5EF4-FFF2-40B4-BE49-F238E27FC236}">
                <a16:creationId xmlns:a16="http://schemas.microsoft.com/office/drawing/2014/main" id="{EBFF92AF-D48F-CDC2-8758-FD88B85C3A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Marcador de número de diapositiva 5">
            <a:extLst>
              <a:ext uri="{FF2B5EF4-FFF2-40B4-BE49-F238E27FC236}">
                <a16:creationId xmlns:a16="http://schemas.microsoft.com/office/drawing/2014/main" id="{BFD1E91D-5D38-42AF-9F54-D91B10F913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0E19C-81FF-40C1-B4A0-05C2FBB52F6A}" type="slidenum">
              <a:rPr lang="es-NI" smtClean="0"/>
              <a:t>‹Nº›</a:t>
            </a:fld>
            <a:endParaRPr lang="es-NI"/>
          </a:p>
        </p:txBody>
      </p:sp>
    </p:spTree>
    <p:extLst>
      <p:ext uri="{BB962C8B-B14F-4D97-AF65-F5344CB8AC3E}">
        <p14:creationId xmlns:p14="http://schemas.microsoft.com/office/powerpoint/2010/main" val="3309473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7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INTRODUCCIÓN:</a:t>
            </a:r>
          </a:p>
          <a:p>
            <a:r>
              <a:rPr lang="es-ES" b="1" dirty="0">
                <a:solidFill>
                  <a:schemeClr val="bg1"/>
                </a:solidFill>
                <a:latin typeface="Maiandra GD" panose="020E0502030308020204" pitchFamily="34" charset="0"/>
              </a:rPr>
              <a:t>En este capítulo aprendemos un poco más en cuanto al misterio que en otras generaciones no se había dado a conocer.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Efesios.3:5.</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que en otras generaciones no se dio a conocer a los hijos de los hombres,</a:t>
            </a:r>
            <a:r>
              <a:rPr lang="es-ES" b="1" dirty="0">
                <a:solidFill>
                  <a:schemeClr val="bg1"/>
                </a:solidFill>
                <a:latin typeface="Maiandra GD" panose="020E0502030308020204" pitchFamily="34" charset="0"/>
              </a:rPr>
              <a:t> como ahora ha sido revelado a Sus santos apóstoles y profetas por el Espíritu; </a:t>
            </a:r>
          </a:p>
          <a:p>
            <a:r>
              <a:rPr lang="es-ES" b="1" dirty="0">
                <a:solidFill>
                  <a:schemeClr val="bg1"/>
                </a:solidFill>
                <a:latin typeface="Maiandra GD" panose="020E0502030308020204" pitchFamily="34" charset="0"/>
              </a:rPr>
              <a:t>Y este misterio ahora es revelado para que lo entendamos.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Efesios.3:6.</a:t>
            </a:r>
            <a:r>
              <a:rPr lang="es-ES" b="1" dirty="0">
                <a:solidFill>
                  <a:schemeClr val="bg1"/>
                </a:solidFill>
                <a:latin typeface="Maiandra GD" panose="020E0502030308020204" pitchFamily="34" charset="0"/>
              </a:rPr>
              <a:t> </a:t>
            </a:r>
          </a:p>
        </p:txBody>
      </p:sp>
      <p:pic>
        <p:nvPicPr>
          <p:cNvPr id="11" name="Imagen 10">
            <a:extLst>
              <a:ext uri="{FF2B5EF4-FFF2-40B4-BE49-F238E27FC236}">
                <a16:creationId xmlns:a16="http://schemas.microsoft.com/office/drawing/2014/main" id="{DBDF95F4-7C64-F286-A3C5-3C68C49106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325560"/>
            <a:ext cx="3975652" cy="5532439"/>
          </a:xfrm>
          <a:prstGeom prst="rect">
            <a:avLst/>
          </a:prstGeom>
          <a:solidFill>
            <a:srgbClr val="00B0F0"/>
          </a:solidFill>
        </p:spPr>
      </p:pic>
    </p:spTree>
    <p:extLst>
      <p:ext uri="{BB962C8B-B14F-4D97-AF65-F5344CB8AC3E}">
        <p14:creationId xmlns:p14="http://schemas.microsoft.com/office/powerpoint/2010/main" val="36537252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additive="base">
                                        <p:cTn id="3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 calcmode="lin" valueType="num">
                                      <p:cBhvr additive="base">
                                        <p:cTn id="4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fontScale="92500" lnSpcReduction="10000"/>
          </a:bodyPr>
          <a:lstStyle/>
          <a:p>
            <a:r>
              <a:rPr lang="es-ES" b="1" dirty="0">
                <a:solidFill>
                  <a:schemeClr val="bg1"/>
                </a:solidFill>
                <a:latin typeface="Maiandra GD" panose="020E0502030308020204" pitchFamily="34" charset="0"/>
              </a:rPr>
              <a:t>Al reconocer la gracia que se me había dado, Jacobo, Pedro y Juan, que eran considerados como columnas, nos dieron a mí y a Bernabé la diestra de compañerismo, </a:t>
            </a:r>
            <a:r>
              <a:rPr lang="es-ES" b="1" u="sng" dirty="0">
                <a:effectLst>
                  <a:outerShdw blurRad="38100" dist="38100" dir="2700000" algn="tl">
                    <a:srgbClr val="000000">
                      <a:alpha val="43137"/>
                    </a:srgbClr>
                  </a:outerShdw>
                </a:effectLst>
                <a:highlight>
                  <a:srgbClr val="CCFF66"/>
                </a:highlight>
                <a:latin typeface="Maiandra GD" panose="020E0502030308020204" pitchFamily="34" charset="0"/>
              </a:rPr>
              <a:t>para que nosotros fuéramos a los gentiles y ellos a los de la circuncisión.</a:t>
            </a:r>
            <a:r>
              <a:rPr lang="es-ES" b="1" dirty="0">
                <a:solidFill>
                  <a:schemeClr val="bg1"/>
                </a:solidFill>
                <a:latin typeface="Maiandra GD" panose="020E0502030308020204" pitchFamily="34" charset="0"/>
              </a:rPr>
              <a:t> </a:t>
            </a:r>
            <a:endParaRPr lang="es-NI" b="1" dirty="0">
              <a:solidFill>
                <a:schemeClr val="bg1"/>
              </a:solidFill>
              <a:latin typeface="Maiandra GD" panose="020E0502030308020204" pitchFamily="34" charset="0"/>
            </a:endParaRPr>
          </a:p>
          <a:p>
            <a:pPr algn="ctr"/>
            <a:r>
              <a:rPr lang="es-NI"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Hechos.26:17-18.</a:t>
            </a:r>
          </a:p>
          <a:p>
            <a:r>
              <a:rPr lang="es-ES" b="1" dirty="0">
                <a:solidFill>
                  <a:schemeClr val="bg1"/>
                </a:solidFill>
                <a:latin typeface="Maiandra GD" panose="020E0502030308020204" pitchFamily="34" charset="0"/>
              </a:rPr>
              <a:t>”Te rescataré del pueblo judío y de </a:t>
            </a:r>
            <a:r>
              <a:rPr lang="es-ES" b="1" u="sng" dirty="0">
                <a:effectLst>
                  <a:outerShdw blurRad="38100" dist="38100" dir="2700000" algn="tl">
                    <a:srgbClr val="000000">
                      <a:alpha val="43137"/>
                    </a:srgbClr>
                  </a:outerShdw>
                </a:effectLst>
                <a:highlight>
                  <a:srgbClr val="66FF66"/>
                </a:highlight>
                <a:latin typeface="Maiandra GD" panose="020E0502030308020204" pitchFamily="34" charset="0"/>
              </a:rPr>
              <a:t>los gentiles, a los cuales Yo te envío,</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V.18.</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CC0099"/>
                </a:highlight>
                <a:latin typeface="Maiandra GD" panose="020E0502030308020204" pitchFamily="34" charset="0"/>
              </a:rPr>
              <a:t>para que les abras sus ojos a fin de que se conviertan de las tinieblas a la luz,</a:t>
            </a:r>
            <a:r>
              <a:rPr lang="es-ES" b="1" dirty="0">
                <a:solidFill>
                  <a:schemeClr val="bg1"/>
                </a:solidFill>
                <a:latin typeface="Maiandra GD" panose="020E0502030308020204" pitchFamily="34" charset="0"/>
              </a:rPr>
              <a:t> y del dominio de Satanás a Dios, para que reciban, por la fe en Mí, el perdón de pecados y herencia entre los que han sido santificados”. </a:t>
            </a:r>
            <a:endParaRPr lang="es-NI" b="1" dirty="0">
              <a:solidFill>
                <a:schemeClr val="bg1"/>
              </a:solidFill>
              <a:latin typeface="Maiandra GD" panose="020E0502030308020204" pitchFamily="34" charset="0"/>
            </a:endParaRPr>
          </a:p>
          <a:p>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0EC80742-B4CD-8D33-5EB3-086B2F5FA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1"/>
            <a:ext cx="3975650" cy="5532437"/>
          </a:xfrm>
          <a:prstGeom prst="rect">
            <a:avLst/>
          </a:prstGeom>
        </p:spPr>
      </p:pic>
    </p:spTree>
    <p:extLst>
      <p:ext uri="{BB962C8B-B14F-4D97-AF65-F5344CB8AC3E}">
        <p14:creationId xmlns:p14="http://schemas.microsoft.com/office/powerpoint/2010/main" val="25314809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r>
              <a:rPr lang="es-ES" b="1" dirty="0">
                <a:solidFill>
                  <a:schemeClr val="bg1"/>
                </a:solidFill>
                <a:latin typeface="Maiandra GD" panose="020E0502030308020204" pitchFamily="34" charset="0"/>
              </a:rPr>
              <a:t>Y este ministerio le fue dado por revelación.</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Efesios.3:3.</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que por revelación me fue dado a conocer el misterio,</a:t>
            </a:r>
            <a:r>
              <a:rPr lang="es-ES" b="1" dirty="0">
                <a:solidFill>
                  <a:schemeClr val="bg1"/>
                </a:solidFill>
                <a:latin typeface="Maiandra GD" panose="020E0502030308020204" pitchFamily="34" charset="0"/>
              </a:rPr>
              <a:t> tal como antes les escribí brevemente. </a:t>
            </a:r>
          </a:p>
          <a:p>
            <a:r>
              <a:rPr lang="es-ES" b="1" dirty="0">
                <a:solidFill>
                  <a:schemeClr val="bg1"/>
                </a:solidFill>
                <a:latin typeface="Maiandra GD" panose="020E0502030308020204" pitchFamily="34" charset="0"/>
              </a:rPr>
              <a:t>El misterio que es el plan de redención que incluye a los gentiles ha sido revelado a Pablo por revelación como también lo explica en.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Galatas.1:11-12.</a:t>
            </a:r>
          </a:p>
          <a:p>
            <a:r>
              <a:rPr lang="es-ES" b="1" dirty="0">
                <a:solidFill>
                  <a:schemeClr val="bg1"/>
                </a:solidFill>
                <a:latin typeface="Maiandra GD" panose="020E0502030308020204" pitchFamily="34" charset="0"/>
              </a:rPr>
              <a:t>Pues quiero que sepan, hermanos, que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el evangelio que fue anunciado por mí no es según el hombre.</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V.12.</a:t>
            </a:r>
            <a:r>
              <a:rPr lang="es-ES" b="1" dirty="0">
                <a:solidFill>
                  <a:schemeClr val="bg1"/>
                </a:solidFill>
                <a:latin typeface="Maiandra GD" panose="020E0502030308020204" pitchFamily="34" charset="0"/>
              </a:rPr>
              <a:t>  </a:t>
            </a:r>
          </a:p>
        </p:txBody>
      </p:sp>
      <p:pic>
        <p:nvPicPr>
          <p:cNvPr id="3" name="Imagen 2">
            <a:extLst>
              <a:ext uri="{FF2B5EF4-FFF2-40B4-BE49-F238E27FC236}">
                <a16:creationId xmlns:a16="http://schemas.microsoft.com/office/drawing/2014/main" id="{DCC2D676-43D9-BC35-6248-68EBF280C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325561"/>
            <a:ext cx="3975650" cy="5532437"/>
          </a:xfrm>
          <a:prstGeom prst="rect">
            <a:avLst/>
          </a:prstGeom>
          <a:solidFill>
            <a:srgbClr val="00B050"/>
          </a:solidFill>
        </p:spPr>
      </p:pic>
    </p:spTree>
    <p:extLst>
      <p:ext uri="{BB962C8B-B14F-4D97-AF65-F5344CB8AC3E}">
        <p14:creationId xmlns:p14="http://schemas.microsoft.com/office/powerpoint/2010/main" val="5220590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r>
              <a:rPr lang="es-ES" b="1" dirty="0">
                <a:solidFill>
                  <a:schemeClr val="bg1"/>
                </a:solidFill>
                <a:latin typeface="Maiandra GD" panose="020E0502030308020204" pitchFamily="34" charset="0"/>
              </a:rPr>
              <a:t>Pues ni lo recibí de hombre, ni me fue enseñado,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sino que lo recibí por medio de una revelación de Jesucristo.</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La revelación divina con respecto al evangelio que era tanto para gentiles como para judíos. </a:t>
            </a:r>
          </a:p>
          <a:p>
            <a:r>
              <a:rPr lang="es-ES" b="1" dirty="0">
                <a:solidFill>
                  <a:schemeClr val="bg1"/>
                </a:solidFill>
                <a:latin typeface="Maiandra GD" panose="020E0502030308020204" pitchFamily="34" charset="0"/>
              </a:rPr>
              <a:t>Estos siempre entendían que Dios tenía bendiciones para los gentiles, pero lo que nunca entendieron y lo que no querían aceptar fue que los gentiles serían aceptados como iguales a los judíos cuando obedecieran al evangelio, y esto sin guardar la ley de Moisés (y en especial, la circuncisión).</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Efesios.3:4.</a:t>
            </a:r>
            <a:endParaRPr lang="es-NI"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endParaRPr>
          </a:p>
        </p:txBody>
      </p:sp>
      <p:pic>
        <p:nvPicPr>
          <p:cNvPr id="6" name="Imagen 5">
            <a:extLst>
              <a:ext uri="{FF2B5EF4-FFF2-40B4-BE49-F238E27FC236}">
                <a16:creationId xmlns:a16="http://schemas.microsoft.com/office/drawing/2014/main" id="{34996BB3-9F3E-C7F6-EE97-DE4750DE6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 y="1365317"/>
            <a:ext cx="3975650" cy="5492681"/>
          </a:xfrm>
          <a:prstGeom prst="rect">
            <a:avLst/>
          </a:prstGeom>
        </p:spPr>
      </p:pic>
    </p:spTree>
    <p:extLst>
      <p:ext uri="{BB962C8B-B14F-4D97-AF65-F5344CB8AC3E}">
        <p14:creationId xmlns:p14="http://schemas.microsoft.com/office/powerpoint/2010/main" val="30260729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lstStyle/>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En vista de lo cual, leyendo,</a:t>
            </a:r>
            <a:r>
              <a:rPr lang="es-ES" b="1" dirty="0">
                <a:solidFill>
                  <a:schemeClr val="bg1"/>
                </a:solidFill>
                <a:latin typeface="Maiandra GD" panose="020E0502030308020204" pitchFamily="34" charset="0"/>
              </a:rPr>
              <a:t> podrán entender mi comprensión del misterio de Cristo, </a:t>
            </a:r>
          </a:p>
          <a:p>
            <a:r>
              <a:rPr lang="es-ES" b="1" dirty="0">
                <a:solidFill>
                  <a:schemeClr val="bg1"/>
                </a:solidFill>
                <a:latin typeface="Maiandra GD" panose="020E0502030308020204" pitchFamily="34" charset="0"/>
              </a:rPr>
              <a:t>Las cartas de los apóstoles se leían públicamente.</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Colosenses.4:16.</a:t>
            </a:r>
          </a:p>
          <a:p>
            <a:r>
              <a:rPr lang="es-ES" b="1" dirty="0">
                <a:solidFill>
                  <a:schemeClr val="bg1"/>
                </a:solidFill>
                <a:latin typeface="Maiandra GD" panose="020E0502030308020204" pitchFamily="34" charset="0"/>
              </a:rPr>
              <a:t>Cuando esta carta se haya leído entre ustedes, háganla leer también en la iglesia de los laodicenses. Ustedes,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por su parte, lean la carta que viene de Laodicea.</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 Tesalonicenses.5:27.</a:t>
            </a:r>
          </a:p>
          <a:p>
            <a:r>
              <a:rPr lang="es-ES" b="1" dirty="0">
                <a:solidFill>
                  <a:schemeClr val="bg1"/>
                </a:solidFill>
                <a:latin typeface="Maiandra GD" panose="020E0502030308020204" pitchFamily="34" charset="0"/>
              </a:rPr>
              <a:t>Les encargo solemnemente por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el Señor que se lea esta carta a todos los hermanos.</a:t>
            </a:r>
            <a:r>
              <a:rPr lang="es-ES" b="1" dirty="0">
                <a:solidFill>
                  <a:schemeClr val="bg1"/>
                </a:solidFill>
                <a:latin typeface="Maiandra GD" panose="020E0502030308020204" pitchFamily="34" charset="0"/>
              </a:rPr>
              <a:t> </a:t>
            </a:r>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55DA7385-DFD3-56A3-72CA-48B1F1BE53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1"/>
            <a:ext cx="3975650" cy="5532439"/>
          </a:xfrm>
          <a:prstGeom prst="rect">
            <a:avLst/>
          </a:prstGeom>
        </p:spPr>
      </p:pic>
    </p:spTree>
    <p:extLst>
      <p:ext uri="{BB962C8B-B14F-4D97-AF65-F5344CB8AC3E}">
        <p14:creationId xmlns:p14="http://schemas.microsoft.com/office/powerpoint/2010/main" val="42472644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r>
              <a:rPr lang="es-ES" b="1" dirty="0">
                <a:solidFill>
                  <a:schemeClr val="bg1"/>
                </a:solidFill>
                <a:latin typeface="Maiandra GD" panose="020E0502030308020204" pitchFamily="34" charset="0"/>
              </a:rPr>
              <a:t>Él asegura que cuando se lea lo que él escribe, todos pueden entender. Además.</a:t>
            </a:r>
          </a:p>
          <a:p>
            <a:r>
              <a:rPr lang="es-ES" b="1" dirty="0">
                <a:solidFill>
                  <a:schemeClr val="bg1"/>
                </a:solidFill>
                <a:latin typeface="Maiandra GD" panose="020E0502030308020204" pitchFamily="34" charset="0"/>
              </a:rPr>
              <a:t>Él da este mandamiento: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Efesios.5:17.</a:t>
            </a:r>
          </a:p>
          <a:p>
            <a:r>
              <a:rPr lang="es-ES" b="1" dirty="0">
                <a:solidFill>
                  <a:schemeClr val="bg1"/>
                </a:solidFill>
                <a:latin typeface="Maiandra GD" panose="020E0502030308020204" pitchFamily="34" charset="0"/>
              </a:rPr>
              <a:t>Así pues, no sean necios,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sino entiendan cuál es la voluntad del Señor.</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Él apóstol Pablo nos asegura que podemos entender cuál es el conocimiento que Él tiene en el misterio de Cristo. </a:t>
            </a:r>
          </a:p>
          <a:p>
            <a:r>
              <a:rPr lang="es-ES" b="1" u="sng" dirty="0">
                <a:solidFill>
                  <a:schemeClr val="bg1"/>
                </a:solidFill>
                <a:effectLst>
                  <a:outerShdw blurRad="38100" dist="38100" dir="2700000" algn="tl">
                    <a:srgbClr val="000000">
                      <a:alpha val="43137"/>
                    </a:srgbClr>
                  </a:outerShdw>
                </a:effectLst>
                <a:highlight>
                  <a:srgbClr val="CC0099"/>
                </a:highlight>
                <a:latin typeface="Maiandra GD" panose="020E0502030308020204" pitchFamily="34" charset="0"/>
              </a:rPr>
              <a:t>La palabra “entender”</a:t>
            </a:r>
            <a:r>
              <a:rPr lang="es-ES" b="1" dirty="0">
                <a:solidFill>
                  <a:schemeClr val="bg1"/>
                </a:solidFill>
                <a:latin typeface="Maiandra GD" panose="020E0502030308020204" pitchFamily="34" charset="0"/>
              </a:rPr>
              <a:t> viene del griego (</a:t>
            </a:r>
            <a:r>
              <a:rPr lang="es-ES" b="1" dirty="0" err="1">
                <a:solidFill>
                  <a:schemeClr val="bg1"/>
                </a:solidFill>
                <a:latin typeface="Maiandra GD" panose="020E0502030308020204" pitchFamily="34" charset="0"/>
              </a:rPr>
              <a:t>noeo</a:t>
            </a:r>
            <a:r>
              <a:rPr lang="es-ES" b="1" dirty="0">
                <a:solidFill>
                  <a:schemeClr val="bg1"/>
                </a:solidFill>
                <a:latin typeface="Maiandra GD" panose="020E0502030308020204" pitchFamily="34" charset="0"/>
              </a:rPr>
              <a:t>) y da la idea de que podemos comprender, entender, percibir, considerar. </a:t>
            </a:r>
          </a:p>
        </p:txBody>
      </p:sp>
      <p:pic>
        <p:nvPicPr>
          <p:cNvPr id="6" name="Imagen 5">
            <a:extLst>
              <a:ext uri="{FF2B5EF4-FFF2-40B4-BE49-F238E27FC236}">
                <a16:creationId xmlns:a16="http://schemas.microsoft.com/office/drawing/2014/main" id="{4020CE88-A988-B96E-B281-AF944C76C2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0"/>
            <a:ext cx="3975650" cy="5532437"/>
          </a:xfrm>
          <a:prstGeom prst="rect">
            <a:avLst/>
          </a:prstGeom>
          <a:solidFill>
            <a:srgbClr val="7030A0"/>
          </a:solidFill>
        </p:spPr>
      </p:pic>
    </p:spTree>
    <p:extLst>
      <p:ext uri="{BB962C8B-B14F-4D97-AF65-F5344CB8AC3E}">
        <p14:creationId xmlns:p14="http://schemas.microsoft.com/office/powerpoint/2010/main" val="17996617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rmAutofit fontScale="90000"/>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r>
              <a:rPr lang="es-ES" b="1" u="sng" dirty="0">
                <a:effectLst>
                  <a:outerShdw blurRad="38100" dist="38100" dir="2700000" algn="tl">
                    <a:srgbClr val="000000">
                      <a:alpha val="43137"/>
                    </a:srgbClr>
                  </a:outerShdw>
                </a:effectLst>
                <a:latin typeface="Maiandra GD" panose="020E0502030308020204" pitchFamily="34" charset="0"/>
              </a:rPr>
              <a:t>.</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r>
              <a:rPr lang="es-ES" b="1" dirty="0">
                <a:solidFill>
                  <a:schemeClr val="bg1"/>
                </a:solidFill>
                <a:latin typeface="Maiandra GD" panose="020E0502030308020204" pitchFamily="34" charset="0"/>
              </a:rPr>
              <a:t>Ese misterio se puede entender cuando leemos lo que Pablo escribe. </a:t>
            </a:r>
          </a:p>
          <a:p>
            <a:r>
              <a:rPr lang="es-ES" b="1" dirty="0">
                <a:solidFill>
                  <a:schemeClr val="bg1"/>
                </a:solidFill>
                <a:latin typeface="Maiandra GD" panose="020E0502030308020204" pitchFamily="34" charset="0"/>
              </a:rPr>
              <a:t>Por eso debemos escudriñar las escrituras.</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Hechos.17:11-12.</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Estos eran más nobles que los de Tesalónica, pues recibieron la palabra con toda solicitud,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escudriñando diariamente las Escrituras, para ver si estas cosas eran así.</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V.12.</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Por eso muchos de ellos creyeron,</a:t>
            </a:r>
            <a:r>
              <a:rPr lang="es-ES" b="1" dirty="0">
                <a:solidFill>
                  <a:schemeClr val="bg1"/>
                </a:solidFill>
                <a:latin typeface="Maiandra GD" panose="020E0502030308020204" pitchFamily="34" charset="0"/>
              </a:rPr>
              <a:t> así como también un buen número de griegos, hombres y mujeres de distinción. </a:t>
            </a:r>
          </a:p>
        </p:txBody>
      </p:sp>
      <p:pic>
        <p:nvPicPr>
          <p:cNvPr id="6" name="Imagen 5">
            <a:extLst>
              <a:ext uri="{FF2B5EF4-FFF2-40B4-BE49-F238E27FC236}">
                <a16:creationId xmlns:a16="http://schemas.microsoft.com/office/drawing/2014/main" id="{BB9090E5-7DD5-7F7E-8963-F690A0728A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87" y="1325560"/>
            <a:ext cx="4010025" cy="5532439"/>
          </a:xfrm>
          <a:prstGeom prst="rect">
            <a:avLst/>
          </a:prstGeom>
          <a:solidFill>
            <a:srgbClr val="0070C0"/>
          </a:solidFill>
        </p:spPr>
      </p:pic>
    </p:spTree>
    <p:extLst>
      <p:ext uri="{BB962C8B-B14F-4D97-AF65-F5344CB8AC3E}">
        <p14:creationId xmlns:p14="http://schemas.microsoft.com/office/powerpoint/2010/main" val="2618251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r>
              <a:rPr lang="es-ES" b="1" dirty="0">
                <a:solidFill>
                  <a:schemeClr val="bg1"/>
                </a:solidFill>
                <a:latin typeface="Maiandra GD" panose="020E0502030308020204" pitchFamily="34" charset="0"/>
              </a:rPr>
              <a:t>Debemos examinar las escrituras siempre.</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Juan.5:39.</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»Ustedes examinan las Escrituras</a:t>
            </a:r>
            <a:r>
              <a:rPr lang="es-ES" b="1" dirty="0">
                <a:solidFill>
                  <a:schemeClr val="bg1"/>
                </a:solidFill>
                <a:latin typeface="Maiandra GD" panose="020E0502030308020204" pitchFamily="34" charset="0"/>
              </a:rPr>
              <a:t> porque piensan tener en ellas la vida eterna. ¡Y son ellas las que dan testimonio de Mí! </a:t>
            </a:r>
          </a:p>
          <a:p>
            <a:r>
              <a:rPr lang="es-ES" b="1" dirty="0">
                <a:solidFill>
                  <a:schemeClr val="bg1"/>
                </a:solidFill>
                <a:latin typeface="Maiandra GD" panose="020E0502030308020204" pitchFamily="34" charset="0"/>
              </a:rPr>
              <a:t>Este ministerio esta revelado y lo podemos entender leyendo. </a:t>
            </a:r>
          </a:p>
          <a:p>
            <a:r>
              <a:rPr lang="es-ES" b="1" dirty="0">
                <a:solidFill>
                  <a:schemeClr val="bg1"/>
                </a:solidFill>
                <a:latin typeface="Maiandra GD" panose="020E0502030308020204" pitchFamily="34" charset="0"/>
              </a:rPr>
              <a:t>Examinando. </a:t>
            </a:r>
          </a:p>
          <a:p>
            <a:r>
              <a:rPr lang="es-ES" b="1" dirty="0">
                <a:solidFill>
                  <a:schemeClr val="bg1"/>
                </a:solidFill>
                <a:latin typeface="Maiandra GD" panose="020E0502030308020204" pitchFamily="34" charset="0"/>
              </a:rPr>
              <a:t>Escudriñando, investigando las escrituras.</a:t>
            </a:r>
          </a:p>
          <a:p>
            <a:r>
              <a:rPr lang="es-ES" b="1" dirty="0">
                <a:solidFill>
                  <a:schemeClr val="bg1"/>
                </a:solidFill>
                <a:latin typeface="Maiandra GD" panose="020E0502030308020204" pitchFamily="34" charset="0"/>
              </a:rPr>
              <a:t>De esta manera conoceremos la voluntad de Dios.</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Romanos.12:2.</a:t>
            </a:r>
            <a:r>
              <a:rPr lang="es-ES" b="1" dirty="0">
                <a:solidFill>
                  <a:schemeClr val="bg1"/>
                </a:solidFill>
                <a:latin typeface="Maiandra GD" panose="020E0502030308020204" pitchFamily="34" charset="0"/>
              </a:rPr>
              <a:t> </a:t>
            </a:r>
          </a:p>
        </p:txBody>
      </p:sp>
      <p:pic>
        <p:nvPicPr>
          <p:cNvPr id="3" name="Imagen 2">
            <a:extLst>
              <a:ext uri="{FF2B5EF4-FFF2-40B4-BE49-F238E27FC236}">
                <a16:creationId xmlns:a16="http://schemas.microsoft.com/office/drawing/2014/main" id="{0EC80742-B4CD-8D33-5EB3-086B2F5FA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1"/>
            <a:ext cx="3975650" cy="5532437"/>
          </a:xfrm>
          <a:prstGeom prst="rect">
            <a:avLst/>
          </a:prstGeom>
        </p:spPr>
      </p:pic>
    </p:spTree>
    <p:extLst>
      <p:ext uri="{BB962C8B-B14F-4D97-AF65-F5344CB8AC3E}">
        <p14:creationId xmlns:p14="http://schemas.microsoft.com/office/powerpoint/2010/main" val="2365982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lnSpcReduction="10000"/>
          </a:bodyPr>
          <a:lstStyle/>
          <a:p>
            <a:r>
              <a:rPr lang="es-ES" b="1" dirty="0">
                <a:solidFill>
                  <a:schemeClr val="bg1"/>
                </a:solidFill>
                <a:latin typeface="Maiandra GD" panose="020E0502030308020204" pitchFamily="34" charset="0"/>
              </a:rPr>
              <a:t>Y no se adapten a este mundo, sino transfórmense mediante la renovación de su mente,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para que verifiquen cuál es la voluntad de Dios:</a:t>
            </a:r>
            <a:r>
              <a:rPr lang="es-ES" b="1" dirty="0">
                <a:solidFill>
                  <a:schemeClr val="bg1"/>
                </a:solidFill>
                <a:latin typeface="Maiandra GD" panose="020E0502030308020204" pitchFamily="34" charset="0"/>
              </a:rPr>
              <a:t> lo que es bueno y aceptable y perfecto.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Efesios.3:5.</a:t>
            </a:r>
          </a:p>
          <a:p>
            <a:r>
              <a:rPr lang="es-ES" b="1" dirty="0">
                <a:solidFill>
                  <a:schemeClr val="bg1"/>
                </a:solidFill>
                <a:latin typeface="Maiandra GD" panose="020E0502030308020204" pitchFamily="34" charset="0"/>
              </a:rPr>
              <a:t>que en otras generaciones no se dio a conocer a los hijos de los hombres,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como ahora ha sido revelado a Sus santos apóstoles y profetas por el Espíritu;</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Este misterio del cual Él apóstol habla, no se revelo antes como ahora lo conocemos por medio de las Escrituras. </a:t>
            </a:r>
          </a:p>
          <a:p>
            <a:r>
              <a:rPr lang="es-ES" b="1" dirty="0">
                <a:solidFill>
                  <a:schemeClr val="bg1"/>
                </a:solidFill>
                <a:latin typeface="Maiandra GD" panose="020E0502030308020204" pitchFamily="34" charset="0"/>
              </a:rPr>
              <a:t>Escrituras que nos aclaran lo que este verso dice.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Romanos.16:25-26.</a:t>
            </a:r>
          </a:p>
          <a:p>
            <a:endParaRPr lang="es-ES" b="1" dirty="0">
              <a:solidFill>
                <a:schemeClr val="bg1"/>
              </a:solidFill>
              <a:latin typeface="Maiandra GD" panose="020E0502030308020204" pitchFamily="34" charset="0"/>
            </a:endParaRPr>
          </a:p>
        </p:txBody>
      </p:sp>
      <p:pic>
        <p:nvPicPr>
          <p:cNvPr id="11" name="Imagen 10">
            <a:extLst>
              <a:ext uri="{FF2B5EF4-FFF2-40B4-BE49-F238E27FC236}">
                <a16:creationId xmlns:a16="http://schemas.microsoft.com/office/drawing/2014/main" id="{DBDF95F4-7C64-F286-A3C5-3C68C49106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325560"/>
            <a:ext cx="3975652" cy="5532439"/>
          </a:xfrm>
          <a:prstGeom prst="rect">
            <a:avLst/>
          </a:prstGeom>
          <a:solidFill>
            <a:srgbClr val="00B0F0"/>
          </a:solidFill>
        </p:spPr>
      </p:pic>
    </p:spTree>
    <p:extLst>
      <p:ext uri="{BB962C8B-B14F-4D97-AF65-F5344CB8AC3E}">
        <p14:creationId xmlns:p14="http://schemas.microsoft.com/office/powerpoint/2010/main" val="3822403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lnSpcReduction="10000"/>
          </a:bodyPr>
          <a:lstStyle/>
          <a:p>
            <a:r>
              <a:rPr lang="es-ES" b="1" dirty="0">
                <a:solidFill>
                  <a:schemeClr val="bg1"/>
                </a:solidFill>
                <a:latin typeface="Maiandra GD" panose="020E0502030308020204" pitchFamily="34" charset="0"/>
              </a:rPr>
              <a:t>Y a Aquel que es poderoso para afirmarlos conforme a mi evangelio y a la predicación de Jesucristo, </a:t>
            </a:r>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según la revelación del misterio que ha sido mantenido en secreto durante siglos sin fin,</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V.26.</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pero que ahora ha sido manifestado,</a:t>
            </a:r>
            <a:r>
              <a:rPr lang="es-ES" b="1" dirty="0">
                <a:solidFill>
                  <a:schemeClr val="bg1"/>
                </a:solidFill>
                <a:latin typeface="Maiandra GD" panose="020E0502030308020204" pitchFamily="34" charset="0"/>
              </a:rPr>
              <a:t> y por las Escrituras de los profetas, conforme al mandamiento del Dios eterno, se ha dado a conocer a todas las naciones para guiarlas a la obediencia de la fe, </a:t>
            </a:r>
          </a:p>
          <a:p>
            <a:r>
              <a:rPr lang="es-ES" b="1" dirty="0">
                <a:solidFill>
                  <a:schemeClr val="bg1"/>
                </a:solidFill>
                <a:latin typeface="Maiandra GD" panose="020E0502030308020204" pitchFamily="34" charset="0"/>
              </a:rPr>
              <a:t>Estuvo oculto, pero se dio a conocer, se revelo, ya lo conocemos ahora.</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Colosenses.1:25-27.</a:t>
            </a:r>
            <a:endParaRPr lang="es-NI"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endParaRPr>
          </a:p>
        </p:txBody>
      </p:sp>
      <p:pic>
        <p:nvPicPr>
          <p:cNvPr id="3" name="Imagen 2">
            <a:extLst>
              <a:ext uri="{FF2B5EF4-FFF2-40B4-BE49-F238E27FC236}">
                <a16:creationId xmlns:a16="http://schemas.microsoft.com/office/drawing/2014/main" id="{8193199B-3BD0-6F06-01B6-9426A8446F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0"/>
            <a:ext cx="3975652" cy="5532437"/>
          </a:xfrm>
          <a:prstGeom prst="rect">
            <a:avLst/>
          </a:prstGeom>
        </p:spPr>
      </p:pic>
    </p:spTree>
    <p:extLst>
      <p:ext uri="{BB962C8B-B14F-4D97-AF65-F5344CB8AC3E}">
        <p14:creationId xmlns:p14="http://schemas.microsoft.com/office/powerpoint/2010/main" val="6907246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lnSpcReduction="10000"/>
          </a:bodyPr>
          <a:lstStyle/>
          <a:p>
            <a:r>
              <a:rPr lang="es-ES" b="1" dirty="0">
                <a:solidFill>
                  <a:schemeClr val="bg1"/>
                </a:solidFill>
                <a:latin typeface="Maiandra GD" panose="020E0502030308020204" pitchFamily="34" charset="0"/>
              </a:rPr>
              <a:t>De esta iglesia fui hecho ministro conforme a la administración de Dios que me fue dada para beneficio de ustedes, </a:t>
            </a:r>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a fin de llevar a cabo la predicación de la palabra de Dios,</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V.26.</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es decir, el misterio que ha estado oculto desde los siglos y generaciones,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pero que ahora ha sido manifestado a sus santos.</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V.27.</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A estos Dios quiso dar a </a:t>
            </a:r>
            <a:r>
              <a:rPr lang="es-ES" b="1" u="sng" dirty="0">
                <a:effectLst>
                  <a:outerShdw blurRad="38100" dist="38100" dir="2700000" algn="tl">
                    <a:srgbClr val="000000">
                      <a:alpha val="43137"/>
                    </a:srgbClr>
                  </a:outerShdw>
                </a:effectLst>
                <a:highlight>
                  <a:srgbClr val="00FF99"/>
                </a:highlight>
                <a:latin typeface="Maiandra GD" panose="020E0502030308020204" pitchFamily="34" charset="0"/>
              </a:rPr>
              <a:t>conocer cuáles son las riquezas de la gloria de este misterio entre los gentiles,</a:t>
            </a:r>
            <a:r>
              <a:rPr lang="es-ES" b="1" dirty="0">
                <a:solidFill>
                  <a:schemeClr val="bg1"/>
                </a:solidFill>
                <a:latin typeface="Maiandra GD" panose="020E0502030308020204" pitchFamily="34" charset="0"/>
              </a:rPr>
              <a:t> que es Cristo en ustedes, la esperanza de la gloria. </a:t>
            </a:r>
            <a:endParaRPr lang="es-NI" b="1" dirty="0">
              <a:solidFill>
                <a:schemeClr val="bg1"/>
              </a:solidFill>
              <a:latin typeface="Maiandra GD" panose="020E0502030308020204" pitchFamily="34" charset="0"/>
            </a:endParaRPr>
          </a:p>
        </p:txBody>
      </p:sp>
      <p:pic>
        <p:nvPicPr>
          <p:cNvPr id="6" name="Imagen 5">
            <a:extLst>
              <a:ext uri="{FF2B5EF4-FFF2-40B4-BE49-F238E27FC236}">
                <a16:creationId xmlns:a16="http://schemas.microsoft.com/office/drawing/2014/main" id="{AC4D3A88-D6C5-550C-5842-1DA3BA11FD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 y="1325561"/>
            <a:ext cx="3975653" cy="5532436"/>
          </a:xfrm>
          <a:prstGeom prst="rect">
            <a:avLst/>
          </a:prstGeom>
        </p:spPr>
      </p:pic>
    </p:spTree>
    <p:extLst>
      <p:ext uri="{BB962C8B-B14F-4D97-AF65-F5344CB8AC3E}">
        <p14:creationId xmlns:p14="http://schemas.microsoft.com/office/powerpoint/2010/main" val="39118947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rmAutofit/>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INTRODUCCIÓN:</a:t>
            </a:r>
            <a:endParaRPr lang="es-NI" sz="72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lnSpcReduction="10000"/>
          </a:bodyPr>
          <a:lstStyle/>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a saber, que los gentiles son coherederos y miembros del mismo cuerpo,</a:t>
            </a:r>
            <a:r>
              <a:rPr lang="es-ES" b="1" dirty="0">
                <a:solidFill>
                  <a:schemeClr val="bg1"/>
                </a:solidFill>
                <a:latin typeface="Maiandra GD" panose="020E0502030308020204" pitchFamily="34" charset="0"/>
              </a:rPr>
              <a:t> participando igualmente de la promesa en Cristo Jesús mediante el evangelio. </a:t>
            </a:r>
          </a:p>
          <a:p>
            <a:r>
              <a:rPr lang="es-ES" b="1" dirty="0">
                <a:solidFill>
                  <a:schemeClr val="bg1"/>
                </a:solidFill>
                <a:latin typeface="Maiandra GD" panose="020E0502030308020204" pitchFamily="34" charset="0"/>
              </a:rPr>
              <a:t>Y a salido a la luz.</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Efesios.3:9.</a:t>
            </a:r>
          </a:p>
          <a:p>
            <a:r>
              <a:rPr lang="es-ES" b="1" dirty="0">
                <a:solidFill>
                  <a:schemeClr val="bg1"/>
                </a:solidFill>
                <a:latin typeface="Maiandra GD" panose="020E0502030308020204" pitchFamily="34" charset="0"/>
              </a:rPr>
              <a:t>y sacar a la luz cuál es la dispensación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del misterio que por los siglos ha estado oculto en Dios,</a:t>
            </a:r>
            <a:r>
              <a:rPr lang="es-ES" b="1" dirty="0">
                <a:solidFill>
                  <a:schemeClr val="bg1"/>
                </a:solidFill>
                <a:latin typeface="Maiandra GD" panose="020E0502030308020204" pitchFamily="34" charset="0"/>
              </a:rPr>
              <a:t> creador de todas las cosas. </a:t>
            </a:r>
          </a:p>
          <a:p>
            <a:r>
              <a:rPr lang="es-ES" b="1" u="sng" dirty="0">
                <a:solidFill>
                  <a:schemeClr val="bg1"/>
                </a:solidFill>
                <a:effectLst>
                  <a:outerShdw blurRad="38100" dist="38100" dir="2700000" algn="tl">
                    <a:srgbClr val="000000">
                      <a:alpha val="43137"/>
                    </a:srgbClr>
                  </a:outerShdw>
                </a:effectLst>
                <a:highlight>
                  <a:srgbClr val="CC0099"/>
                </a:highlight>
                <a:latin typeface="Maiandra GD" panose="020E0502030308020204" pitchFamily="34" charset="0"/>
              </a:rPr>
              <a:t>La palabra “Misterio”</a:t>
            </a:r>
            <a:r>
              <a:rPr lang="es-ES" b="1" dirty="0">
                <a:solidFill>
                  <a:schemeClr val="bg1"/>
                </a:solidFill>
                <a:latin typeface="Maiandra GD" panose="020E0502030308020204" pitchFamily="34" charset="0"/>
              </a:rPr>
              <a:t> (</a:t>
            </a:r>
            <a:r>
              <a:rPr lang="es-ES" b="1" dirty="0" err="1">
                <a:solidFill>
                  <a:schemeClr val="bg1"/>
                </a:solidFill>
                <a:latin typeface="Maiandra GD" panose="020E0502030308020204" pitchFamily="34" charset="0"/>
              </a:rPr>
              <a:t>Musterion</a:t>
            </a:r>
            <a:r>
              <a:rPr lang="es-ES" b="1" dirty="0">
                <a:solidFill>
                  <a:schemeClr val="bg1"/>
                </a:solidFill>
                <a:latin typeface="Maiandra GD" panose="020E0502030308020204" pitchFamily="34" charset="0"/>
              </a:rPr>
              <a:t>) simplemente significa: </a:t>
            </a:r>
          </a:p>
          <a:p>
            <a:r>
              <a:rPr lang="es-ES" b="1" dirty="0">
                <a:solidFill>
                  <a:schemeClr val="bg1"/>
                </a:solidFill>
                <a:latin typeface="Maiandra GD" panose="020E0502030308020204" pitchFamily="34" charset="0"/>
              </a:rPr>
              <a:t>Un secreto algo que en un tiempo estaba escondido, pero que ahora es revelado. </a:t>
            </a:r>
          </a:p>
          <a:p>
            <a:endParaRPr lang="es-NI" b="1" dirty="0">
              <a:solidFill>
                <a:schemeClr val="bg1"/>
              </a:solidFill>
              <a:latin typeface="Maiandra GD" panose="020E0502030308020204" pitchFamily="34" charset="0"/>
            </a:endParaRPr>
          </a:p>
        </p:txBody>
      </p:sp>
      <p:pic>
        <p:nvPicPr>
          <p:cNvPr id="6" name="Imagen 5">
            <a:extLst>
              <a:ext uri="{FF2B5EF4-FFF2-40B4-BE49-F238E27FC236}">
                <a16:creationId xmlns:a16="http://schemas.microsoft.com/office/drawing/2014/main" id="{34996BB3-9F3E-C7F6-EE97-DE4750DE6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 y="1365317"/>
            <a:ext cx="3975650" cy="5492681"/>
          </a:xfrm>
          <a:prstGeom prst="rect">
            <a:avLst/>
          </a:prstGeom>
        </p:spPr>
      </p:pic>
    </p:spTree>
    <p:extLst>
      <p:ext uri="{BB962C8B-B14F-4D97-AF65-F5344CB8AC3E}">
        <p14:creationId xmlns:p14="http://schemas.microsoft.com/office/powerpoint/2010/main" val="3948549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additive="base">
                                        <p:cTn id="3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 calcmode="lin" valueType="num">
                                      <p:cBhvr additive="base">
                                        <p:cTn id="4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fontScale="92500"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 Pedro.1:10-12.</a:t>
            </a:r>
          </a:p>
          <a:p>
            <a:r>
              <a:rPr lang="es-ES" b="1" dirty="0">
                <a:solidFill>
                  <a:schemeClr val="bg1"/>
                </a:solidFill>
                <a:latin typeface="Maiandra GD" panose="020E0502030308020204" pitchFamily="34" charset="0"/>
              </a:rPr>
              <a:t>Acerca de esta salvación, los profetas que profetizaron de la gracia que vendría a ustedes, </a:t>
            </a:r>
            <a:r>
              <a:rPr lang="es-ES" b="1" u="sng" dirty="0">
                <a:effectLst>
                  <a:outerShdw blurRad="38100" dist="38100" dir="2700000" algn="tl">
                    <a:srgbClr val="000000">
                      <a:alpha val="43137"/>
                    </a:srgbClr>
                  </a:outerShdw>
                </a:effectLst>
                <a:highlight>
                  <a:srgbClr val="CCFF66"/>
                </a:highlight>
                <a:latin typeface="Maiandra GD" panose="020E0502030308020204" pitchFamily="34" charset="0"/>
              </a:rPr>
              <a:t>diligentemente inquirieron y averiguaron,</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V.11.</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66FF66"/>
                </a:highlight>
                <a:latin typeface="Maiandra GD" panose="020E0502030308020204" pitchFamily="34" charset="0"/>
              </a:rPr>
              <a:t>procurando saber qué persona o tiempo indicaba el Espíritu de Cristo dentro de ellos,</a:t>
            </a:r>
            <a:r>
              <a:rPr lang="es-ES" b="1" dirty="0">
                <a:solidFill>
                  <a:schemeClr val="bg1"/>
                </a:solidFill>
                <a:latin typeface="Maiandra GD" panose="020E0502030308020204" pitchFamily="34" charset="0"/>
              </a:rPr>
              <a:t> al predecir los sufrimientos de Cristo y las glorias que seguirían.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V.12.</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CC0099"/>
                </a:highlight>
                <a:latin typeface="Maiandra GD" panose="020E0502030308020204" pitchFamily="34" charset="0"/>
              </a:rPr>
              <a:t>A ellos les fue revelado que no se servían a sí mismos, sino a ustedes,</a:t>
            </a:r>
            <a:r>
              <a:rPr lang="es-ES" b="1" dirty="0">
                <a:solidFill>
                  <a:schemeClr val="bg1"/>
                </a:solidFill>
                <a:latin typeface="Maiandra GD" panose="020E0502030308020204" pitchFamily="34" charset="0"/>
              </a:rPr>
              <a:t> en estas cosas que ahora les han sido anunciadas mediante los que les predicaron el evangelio por el Espíritu Santo enviado del cielo; cosas a las cuales los ángeles anhelan mirar. </a:t>
            </a:r>
          </a:p>
        </p:txBody>
      </p:sp>
      <p:pic>
        <p:nvPicPr>
          <p:cNvPr id="11" name="Imagen 10">
            <a:extLst>
              <a:ext uri="{FF2B5EF4-FFF2-40B4-BE49-F238E27FC236}">
                <a16:creationId xmlns:a16="http://schemas.microsoft.com/office/drawing/2014/main" id="{DBDF95F4-7C64-F286-A3C5-3C68C49106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325560"/>
            <a:ext cx="3975652" cy="5532439"/>
          </a:xfrm>
          <a:prstGeom prst="rect">
            <a:avLst/>
          </a:prstGeom>
          <a:solidFill>
            <a:srgbClr val="00B0F0"/>
          </a:solidFill>
        </p:spPr>
      </p:pic>
    </p:spTree>
    <p:extLst>
      <p:ext uri="{BB962C8B-B14F-4D97-AF65-F5344CB8AC3E}">
        <p14:creationId xmlns:p14="http://schemas.microsoft.com/office/powerpoint/2010/main" val="22699493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lnSpcReduction="10000"/>
          </a:bodyPr>
          <a:lstStyle/>
          <a:p>
            <a:r>
              <a:rPr lang="es-ES" b="1" dirty="0">
                <a:solidFill>
                  <a:schemeClr val="bg1"/>
                </a:solidFill>
                <a:latin typeface="Maiandra GD" panose="020E0502030308020204" pitchFamily="34" charset="0"/>
              </a:rPr>
              <a:t>Estos pasajes nos declaran claramente acerca de ese misterio que estuvo oculto en otros tiempos pero que ahora es revelado. </a:t>
            </a:r>
          </a:p>
          <a:p>
            <a:pPr algn="ctr"/>
            <a:r>
              <a:rPr lang="es-ES" b="1" u="sng" dirty="0">
                <a:solidFill>
                  <a:schemeClr val="bg1"/>
                </a:solidFill>
                <a:effectLst>
                  <a:outerShdw blurRad="38100" dist="38100" dir="2700000" algn="tl">
                    <a:srgbClr val="000000">
                      <a:alpha val="43137"/>
                    </a:srgbClr>
                  </a:outerShdw>
                </a:effectLst>
                <a:highlight>
                  <a:srgbClr val="CC0099"/>
                </a:highlight>
                <a:latin typeface="Maiandra GD" panose="020E0502030308020204" pitchFamily="34" charset="0"/>
              </a:rPr>
              <a:t>“MISTERIO REVELADO”</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Efesios.3:6.</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a saber, que los gentiles son coherederos y miembros del mismo cuerpo,</a:t>
            </a:r>
            <a:r>
              <a:rPr lang="es-ES" b="1" dirty="0">
                <a:solidFill>
                  <a:schemeClr val="bg1"/>
                </a:solidFill>
                <a:latin typeface="Maiandra GD" panose="020E0502030308020204" pitchFamily="34" charset="0"/>
              </a:rPr>
              <a:t> participando igualmente de la promesa en Cristo Jesús mediante el evangelio. </a:t>
            </a:r>
          </a:p>
          <a:p>
            <a:r>
              <a:rPr lang="es-ES" b="1" dirty="0">
                <a:solidFill>
                  <a:schemeClr val="bg1"/>
                </a:solidFill>
                <a:latin typeface="Maiandra GD" panose="020E0502030308020204" pitchFamily="34" charset="0"/>
              </a:rPr>
              <a:t>Aquí encontramos el misterio revelado más explícitamente. </a:t>
            </a:r>
          </a:p>
          <a:p>
            <a:r>
              <a:rPr lang="es-ES" b="1" dirty="0">
                <a:solidFill>
                  <a:schemeClr val="bg1"/>
                </a:solidFill>
                <a:latin typeface="Maiandra GD" panose="020E0502030308020204" pitchFamily="34" charset="0"/>
              </a:rPr>
              <a:t>El misterio es que los gentiles son Coheredero Participantes de la misma herencia, así como conciudadanos. </a:t>
            </a:r>
          </a:p>
        </p:txBody>
      </p:sp>
      <p:pic>
        <p:nvPicPr>
          <p:cNvPr id="3" name="Imagen 2">
            <a:extLst>
              <a:ext uri="{FF2B5EF4-FFF2-40B4-BE49-F238E27FC236}">
                <a16:creationId xmlns:a16="http://schemas.microsoft.com/office/drawing/2014/main" id="{0EC80742-B4CD-8D33-5EB3-086B2F5FA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1"/>
            <a:ext cx="3975650" cy="5532437"/>
          </a:xfrm>
          <a:prstGeom prst="rect">
            <a:avLst/>
          </a:prstGeom>
        </p:spPr>
      </p:pic>
    </p:spTree>
    <p:extLst>
      <p:ext uri="{BB962C8B-B14F-4D97-AF65-F5344CB8AC3E}">
        <p14:creationId xmlns:p14="http://schemas.microsoft.com/office/powerpoint/2010/main" val="3517306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Efesios.2:19.</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Así pues, ustedes ya no son extraños ni extranjeros,</a:t>
            </a:r>
            <a:r>
              <a:rPr lang="es-ES" b="1" dirty="0">
                <a:solidFill>
                  <a:schemeClr val="bg1"/>
                </a:solidFill>
                <a:latin typeface="Maiandra GD" panose="020E0502030308020204" pitchFamily="34" charset="0"/>
              </a:rPr>
              <a:t> sino que son conciudadanos de los santos y son de la familia de Dios. </a:t>
            </a:r>
          </a:p>
          <a:p>
            <a:r>
              <a:rPr lang="es-ES" b="1" dirty="0">
                <a:solidFill>
                  <a:schemeClr val="bg1"/>
                </a:solidFill>
                <a:latin typeface="Maiandra GD" panose="020E0502030308020204" pitchFamily="34" charset="0"/>
              </a:rPr>
              <a:t>Antes los gentiles estaban si Dios sin esperanza.</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Efesios.2:12.</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recuerden que en ese tiempo ustedes estaban separados de Cristo,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excluidos de la ciudadanía de Israel,</a:t>
            </a:r>
            <a:r>
              <a:rPr lang="es-ES" b="1" dirty="0">
                <a:solidFill>
                  <a:schemeClr val="bg1"/>
                </a:solidFill>
                <a:latin typeface="Maiandra GD" panose="020E0502030308020204" pitchFamily="34" charset="0"/>
              </a:rPr>
              <a:t> extraños a los pactos de la promesa, sin tener esperanza y sin Dios en el mundo. </a:t>
            </a:r>
          </a:p>
          <a:p>
            <a:r>
              <a:rPr lang="es-ES" b="1" dirty="0">
                <a:solidFill>
                  <a:schemeClr val="bg1"/>
                </a:solidFill>
                <a:latin typeface="Maiandra GD" panose="020E0502030308020204" pitchFamily="34" charset="0"/>
              </a:rPr>
              <a:t>Pero ahora si somos miembros del mismo cuerpo la Iglesia. </a:t>
            </a:r>
          </a:p>
          <a:p>
            <a:endParaRPr lang="es-ES" b="1" dirty="0">
              <a:solidFill>
                <a:schemeClr val="bg1"/>
              </a:solidFill>
              <a:latin typeface="Maiandra GD" panose="020E0502030308020204" pitchFamily="34" charset="0"/>
            </a:endParaRPr>
          </a:p>
        </p:txBody>
      </p:sp>
      <p:pic>
        <p:nvPicPr>
          <p:cNvPr id="6" name="Imagen 5">
            <a:extLst>
              <a:ext uri="{FF2B5EF4-FFF2-40B4-BE49-F238E27FC236}">
                <a16:creationId xmlns:a16="http://schemas.microsoft.com/office/drawing/2014/main" id="{34996BB3-9F3E-C7F6-EE97-DE4750DE6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 y="1365317"/>
            <a:ext cx="3975650" cy="5492681"/>
          </a:xfrm>
          <a:prstGeom prst="rect">
            <a:avLst/>
          </a:prstGeom>
        </p:spPr>
      </p:pic>
    </p:spTree>
    <p:extLst>
      <p:ext uri="{BB962C8B-B14F-4D97-AF65-F5344CB8AC3E}">
        <p14:creationId xmlns:p14="http://schemas.microsoft.com/office/powerpoint/2010/main" val="8997287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r>
              <a:rPr lang="es-ES" b="1" dirty="0">
                <a:solidFill>
                  <a:schemeClr val="bg1"/>
                </a:solidFill>
                <a:latin typeface="Maiandra GD" panose="020E0502030308020204" pitchFamily="34" charset="0"/>
              </a:rPr>
              <a:t>Coparticipes de la promesa de Cristo. </a:t>
            </a:r>
          </a:p>
          <a:p>
            <a:r>
              <a:rPr lang="es-ES" b="1" dirty="0">
                <a:solidFill>
                  <a:schemeClr val="bg1"/>
                </a:solidFill>
                <a:latin typeface="Maiandra GD" panose="020E0502030308020204" pitchFamily="34" charset="0"/>
              </a:rPr>
              <a:t>Ahora si tenían esperanza.</a:t>
            </a:r>
          </a:p>
          <a:p>
            <a:r>
              <a:rPr lang="es-ES" b="1" dirty="0">
                <a:solidFill>
                  <a:schemeClr val="bg1"/>
                </a:solidFill>
                <a:latin typeface="Maiandra GD" panose="020E0502030308020204" pitchFamily="34" charset="0"/>
              </a:rPr>
              <a:t>Tienen a Cristo.</a:t>
            </a:r>
          </a:p>
          <a:p>
            <a:r>
              <a:rPr lang="es-ES" b="1" dirty="0">
                <a:solidFill>
                  <a:schemeClr val="bg1"/>
                </a:solidFill>
                <a:latin typeface="Maiandra GD" panose="020E0502030308020204" pitchFamily="34" charset="0"/>
              </a:rPr>
              <a:t>Participan de las mismas bendiciones.</a:t>
            </a:r>
          </a:p>
          <a:p>
            <a:r>
              <a:rPr lang="es-ES" b="1" dirty="0">
                <a:solidFill>
                  <a:schemeClr val="bg1"/>
                </a:solidFill>
                <a:latin typeface="Maiandra GD" panose="020E0502030308020204" pitchFamily="34" charset="0"/>
              </a:rPr>
              <a:t>Son ciudadanos del reino, la iglesia.</a:t>
            </a:r>
          </a:p>
          <a:p>
            <a:r>
              <a:rPr lang="es-ES" b="1" dirty="0">
                <a:solidFill>
                  <a:schemeClr val="bg1"/>
                </a:solidFill>
                <a:latin typeface="Maiandra GD" panose="020E0502030308020204" pitchFamily="34" charset="0"/>
              </a:rPr>
              <a:t>¿De qué promesa habla?</a:t>
            </a:r>
          </a:p>
          <a:p>
            <a:r>
              <a:rPr lang="es-ES" b="1" dirty="0">
                <a:solidFill>
                  <a:schemeClr val="bg1"/>
                </a:solidFill>
                <a:latin typeface="Maiandra GD" panose="020E0502030308020204" pitchFamily="34" charset="0"/>
              </a:rPr>
              <a:t>De la Promesa que fue prometida a Abraham, la cual se cumplió en la simiente de Cristo. </a:t>
            </a:r>
          </a:p>
          <a:p>
            <a:r>
              <a:rPr lang="es-ES" b="1" dirty="0">
                <a:solidFill>
                  <a:schemeClr val="bg1"/>
                </a:solidFill>
                <a:latin typeface="Maiandra GD" panose="020E0502030308020204" pitchFamily="34" charset="0"/>
              </a:rPr>
              <a:t>“En tu simiente serán bendecidas todas las familias de la tierra”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Genesis.12:3.</a:t>
            </a:r>
            <a:r>
              <a:rPr lang="es-ES" b="1" dirty="0">
                <a:solidFill>
                  <a:schemeClr val="bg1"/>
                </a:solidFill>
                <a:latin typeface="Maiandra GD" panose="020E0502030308020204" pitchFamily="34" charset="0"/>
              </a:rPr>
              <a:t> </a:t>
            </a:r>
          </a:p>
          <a:p>
            <a:endParaRPr lang="es-NI" b="1" dirty="0">
              <a:solidFill>
                <a:schemeClr val="bg1"/>
              </a:solidFill>
              <a:latin typeface="Maiandra GD" panose="020E0502030308020204" pitchFamily="34" charset="0"/>
            </a:endParaRPr>
          </a:p>
        </p:txBody>
      </p:sp>
      <p:pic>
        <p:nvPicPr>
          <p:cNvPr id="6" name="Imagen 5">
            <a:extLst>
              <a:ext uri="{FF2B5EF4-FFF2-40B4-BE49-F238E27FC236}">
                <a16:creationId xmlns:a16="http://schemas.microsoft.com/office/drawing/2014/main" id="{AC4D3A88-D6C5-550C-5842-1DA3BA11FD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 y="1325561"/>
            <a:ext cx="3975653" cy="5532436"/>
          </a:xfrm>
          <a:prstGeom prst="rect">
            <a:avLst/>
          </a:prstGeom>
        </p:spPr>
      </p:pic>
    </p:spTree>
    <p:extLst>
      <p:ext uri="{BB962C8B-B14F-4D97-AF65-F5344CB8AC3E}">
        <p14:creationId xmlns:p14="http://schemas.microsoft.com/office/powerpoint/2010/main" val="37988730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lnSpcReduction="10000"/>
          </a:bodyPr>
          <a:lstStyle/>
          <a:p>
            <a:r>
              <a:rPr lang="es-ES" b="1" dirty="0">
                <a:solidFill>
                  <a:schemeClr val="bg1"/>
                </a:solidFill>
                <a:latin typeface="Maiandra GD" panose="020E0502030308020204" pitchFamily="34" charset="0"/>
              </a:rPr>
              <a:t>Bendeciré a los que te bendigan, Y al que te maldiga, maldeciré.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En ti serán benditas todas las familias de la tierra».</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Galatas.3:8, 14, 16.</a:t>
            </a:r>
          </a:p>
          <a:p>
            <a:r>
              <a:rPr lang="es-ES" b="1" dirty="0">
                <a:solidFill>
                  <a:schemeClr val="bg1"/>
                </a:solidFill>
                <a:latin typeface="Maiandra GD" panose="020E0502030308020204" pitchFamily="34" charset="0"/>
              </a:rPr>
              <a:t>La Escritura, previendo que Dios justificaría a los gentiles por la fe, anunció de antemano las buenas nuevas a Abraham, diciendo: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«EN TI SERÁN BENDITAS TODAS LAS NACIONES».</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V.14.</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a fin de que en Cristo Jesús la bendición de Abraham viniera a los gentiles,</a:t>
            </a:r>
            <a:r>
              <a:rPr lang="es-ES" b="1" dirty="0">
                <a:solidFill>
                  <a:schemeClr val="bg1"/>
                </a:solidFill>
                <a:latin typeface="Maiandra GD" panose="020E0502030308020204" pitchFamily="34" charset="0"/>
              </a:rPr>
              <a:t> para que recibiéramos la promesa del Espíritu mediante la fe.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V.16.</a:t>
            </a:r>
          </a:p>
        </p:txBody>
      </p:sp>
      <p:pic>
        <p:nvPicPr>
          <p:cNvPr id="3" name="Imagen 2">
            <a:extLst>
              <a:ext uri="{FF2B5EF4-FFF2-40B4-BE49-F238E27FC236}">
                <a16:creationId xmlns:a16="http://schemas.microsoft.com/office/drawing/2014/main" id="{DCC2D676-43D9-BC35-6248-68EBF280C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325561"/>
            <a:ext cx="3975650" cy="5532437"/>
          </a:xfrm>
          <a:prstGeom prst="rect">
            <a:avLst/>
          </a:prstGeom>
          <a:solidFill>
            <a:srgbClr val="00B050"/>
          </a:solidFill>
        </p:spPr>
      </p:pic>
    </p:spTree>
    <p:extLst>
      <p:ext uri="{BB962C8B-B14F-4D97-AF65-F5344CB8AC3E}">
        <p14:creationId xmlns:p14="http://schemas.microsoft.com/office/powerpoint/2010/main" val="20650825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lnSpcReduction="10000"/>
          </a:bodyPr>
          <a:lstStyle/>
          <a:p>
            <a:r>
              <a:rPr lang="es-ES" b="1" dirty="0">
                <a:solidFill>
                  <a:schemeClr val="bg1"/>
                </a:solidFill>
                <a:latin typeface="Maiandra GD" panose="020E0502030308020204" pitchFamily="34" charset="0"/>
              </a:rPr>
              <a:t>Ahora bien, las promesas fueron hechas a Abraham y a su descendencia. No dice: «y a las descendencias», como refiriéndose a muchas, sino más bien a una: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«y a tu descendencia», es decir, Cristo.</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Por lo tanto, de acuerdo a estos pasajes de la Escritura, los gentiles son coparticipes de la promesa hecha a Abraham. </a:t>
            </a:r>
          </a:p>
          <a:p>
            <a:r>
              <a:rPr lang="es-ES" b="1" dirty="0">
                <a:solidFill>
                  <a:schemeClr val="bg1"/>
                </a:solidFill>
                <a:latin typeface="Maiandra GD" panose="020E0502030308020204" pitchFamily="34" charset="0"/>
              </a:rPr>
              <a:t>Todo esto por medio del Evangelio de Cristo.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Efesios.3:7.</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Es de este evangelio que fui hecho ministro,</a:t>
            </a:r>
            <a:r>
              <a:rPr lang="es-ES" b="1" dirty="0">
                <a:solidFill>
                  <a:schemeClr val="bg1"/>
                </a:solidFill>
                <a:latin typeface="Maiandra GD" panose="020E0502030308020204" pitchFamily="34" charset="0"/>
              </a:rPr>
              <a:t> conforme al don de la gracia de Dios que se me ha concedido según la eficacia de Su poder. </a:t>
            </a:r>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55DA7385-DFD3-56A3-72CA-48B1F1BE53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1"/>
            <a:ext cx="3975650" cy="5532439"/>
          </a:xfrm>
          <a:prstGeom prst="rect">
            <a:avLst/>
          </a:prstGeom>
        </p:spPr>
      </p:pic>
    </p:spTree>
    <p:extLst>
      <p:ext uri="{BB962C8B-B14F-4D97-AF65-F5344CB8AC3E}">
        <p14:creationId xmlns:p14="http://schemas.microsoft.com/office/powerpoint/2010/main" val="33106308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r>
              <a:rPr lang="es-ES" b="1" dirty="0">
                <a:solidFill>
                  <a:schemeClr val="bg1"/>
                </a:solidFill>
                <a:latin typeface="Maiandra GD" panose="020E0502030308020204" pitchFamily="34" charset="0"/>
              </a:rPr>
              <a:t>¿Por medio de que llego a ser ministro Él apóstol Pablo? </a:t>
            </a:r>
          </a:p>
          <a:p>
            <a:r>
              <a:rPr lang="es-ES" b="1" dirty="0">
                <a:solidFill>
                  <a:schemeClr val="bg1"/>
                </a:solidFill>
                <a:latin typeface="Maiandra GD" panose="020E0502030308020204" pitchFamily="34" charset="0"/>
              </a:rPr>
              <a:t>Por medio del don de la gracia de Dios que le fue dado.</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 Corintios.15:10.</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Pero por la gracia de Dios soy lo que soy, y Su gracia para conmigo no resultó vana.</a:t>
            </a:r>
            <a:r>
              <a:rPr lang="es-ES" b="1" dirty="0">
                <a:solidFill>
                  <a:schemeClr val="bg1"/>
                </a:solidFill>
                <a:latin typeface="Maiandra GD" panose="020E0502030308020204" pitchFamily="34" charset="0"/>
              </a:rPr>
              <a:t> Antes bien he trabajado mucho más que todos ellos, aunque no yo, sino la gracia de Dios en mí. </a:t>
            </a:r>
          </a:p>
          <a:p>
            <a:pPr algn="ctr"/>
            <a:r>
              <a:rPr lang="es-ES" b="1" u="sng" dirty="0">
                <a:effectLst>
                  <a:outerShdw blurRad="38100" dist="38100" dir="2700000" algn="tl">
                    <a:srgbClr val="000000">
                      <a:alpha val="43137"/>
                    </a:srgbClr>
                  </a:outerShdw>
                </a:effectLst>
                <a:highlight>
                  <a:srgbClr val="00FF99"/>
                </a:highlight>
                <a:latin typeface="Maiandra GD" panose="020E0502030308020204" pitchFamily="34" charset="0"/>
              </a:rPr>
              <a:t>LA HUMILDAD DE PABLO.</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Efesios.3:8.</a:t>
            </a:r>
          </a:p>
        </p:txBody>
      </p:sp>
      <p:pic>
        <p:nvPicPr>
          <p:cNvPr id="6" name="Imagen 5">
            <a:extLst>
              <a:ext uri="{FF2B5EF4-FFF2-40B4-BE49-F238E27FC236}">
                <a16:creationId xmlns:a16="http://schemas.microsoft.com/office/drawing/2014/main" id="{4020CE88-A988-B96E-B281-AF944C76C2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0"/>
            <a:ext cx="3975650" cy="5532437"/>
          </a:xfrm>
          <a:prstGeom prst="rect">
            <a:avLst/>
          </a:prstGeom>
          <a:solidFill>
            <a:srgbClr val="7030A0"/>
          </a:solidFill>
        </p:spPr>
      </p:pic>
    </p:spTree>
    <p:extLst>
      <p:ext uri="{BB962C8B-B14F-4D97-AF65-F5344CB8AC3E}">
        <p14:creationId xmlns:p14="http://schemas.microsoft.com/office/powerpoint/2010/main" val="192544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r>
              <a:rPr lang="es-ES" b="1" dirty="0">
                <a:solidFill>
                  <a:schemeClr val="bg1"/>
                </a:solidFill>
                <a:latin typeface="Maiandra GD" panose="020E0502030308020204" pitchFamily="34" charset="0"/>
              </a:rPr>
              <a:t>A mí, que soy menos que el más pequeño de todos los santos, </a:t>
            </a:r>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se me concedió esta gracia:</a:t>
            </a:r>
            <a:r>
              <a:rPr lang="es-ES" b="1" dirty="0">
                <a:solidFill>
                  <a:schemeClr val="bg1"/>
                </a:solidFill>
                <a:latin typeface="Maiandra GD" panose="020E0502030308020204" pitchFamily="34" charset="0"/>
              </a:rPr>
              <a:t> anunciar a los gentiles las inescrutables riquezas de Cristo, </a:t>
            </a:r>
          </a:p>
          <a:p>
            <a:r>
              <a:rPr lang="es-ES" b="1" dirty="0">
                <a:solidFill>
                  <a:schemeClr val="bg1"/>
                </a:solidFill>
                <a:latin typeface="Maiandra GD" panose="020E0502030308020204" pitchFamily="34" charset="0"/>
              </a:rPr>
              <a:t>Aquí podemos observar la humildad de Pablo en cuanto a cómo se considera a Él mismo. </a:t>
            </a:r>
          </a:p>
          <a:p>
            <a:r>
              <a:rPr lang="es-ES" b="1" dirty="0">
                <a:solidFill>
                  <a:schemeClr val="bg1"/>
                </a:solidFill>
                <a:latin typeface="Maiandra GD" panose="020E0502030308020204" pitchFamily="34" charset="0"/>
              </a:rPr>
              <a:t>“A mí, que soy menos que Él más pequeño de todos los santos.”</a:t>
            </a:r>
          </a:p>
          <a:p>
            <a:r>
              <a:rPr lang="es-ES" b="1" dirty="0">
                <a:solidFill>
                  <a:schemeClr val="bg1"/>
                </a:solidFill>
                <a:latin typeface="Maiandra GD" panose="020E0502030308020204" pitchFamily="34" charset="0"/>
              </a:rPr>
              <a:t>Esta humildad la vemos en varios pasajes de la Biblia. </a:t>
            </a:r>
          </a:p>
          <a:p>
            <a:r>
              <a:rPr lang="es-ES" b="1" dirty="0">
                <a:solidFill>
                  <a:schemeClr val="bg1"/>
                </a:solidFill>
                <a:latin typeface="Maiandra GD" panose="020E0502030308020204" pitchFamily="34" charset="0"/>
              </a:rPr>
              <a:t>Esclavo de Jesucristo.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Filipenses.1:1.</a:t>
            </a:r>
          </a:p>
        </p:txBody>
      </p:sp>
      <p:pic>
        <p:nvPicPr>
          <p:cNvPr id="6" name="Imagen 5">
            <a:extLst>
              <a:ext uri="{FF2B5EF4-FFF2-40B4-BE49-F238E27FC236}">
                <a16:creationId xmlns:a16="http://schemas.microsoft.com/office/drawing/2014/main" id="{BB9090E5-7DD5-7F7E-8963-F690A0728A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87" y="1325560"/>
            <a:ext cx="4010025" cy="5532439"/>
          </a:xfrm>
          <a:prstGeom prst="rect">
            <a:avLst/>
          </a:prstGeom>
          <a:solidFill>
            <a:srgbClr val="0070C0"/>
          </a:solidFill>
        </p:spPr>
      </p:pic>
    </p:spTree>
    <p:extLst>
      <p:ext uri="{BB962C8B-B14F-4D97-AF65-F5344CB8AC3E}">
        <p14:creationId xmlns:p14="http://schemas.microsoft.com/office/powerpoint/2010/main" val="35193239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r>
              <a:rPr lang="es-ES" b="1" dirty="0">
                <a:solidFill>
                  <a:schemeClr val="bg1"/>
                </a:solidFill>
                <a:latin typeface="Maiandra GD" panose="020E0502030308020204" pitchFamily="34" charset="0"/>
              </a:rPr>
              <a:t>Pablo y Timoteo,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siervos de Cristo Jesús:</a:t>
            </a:r>
            <a:r>
              <a:rPr lang="es-ES" b="1" dirty="0">
                <a:solidFill>
                  <a:schemeClr val="bg1"/>
                </a:solidFill>
                <a:latin typeface="Maiandra GD" panose="020E0502030308020204" pitchFamily="34" charset="0"/>
              </a:rPr>
              <a:t> A todos los santos en Cristo Jesús que están en Filipos, incluyendo a los obispos y diáconos: </a:t>
            </a:r>
          </a:p>
          <a:p>
            <a:r>
              <a:rPr lang="es-ES" b="1" dirty="0">
                <a:solidFill>
                  <a:schemeClr val="bg1"/>
                </a:solidFill>
                <a:latin typeface="Maiandra GD" panose="020E0502030308020204" pitchFamily="34" charset="0"/>
              </a:rPr>
              <a:t>Embajador en Cadenas.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Efesios.6:20.</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por el cual soy embajador en cadenas;</a:t>
            </a:r>
            <a:r>
              <a:rPr lang="es-ES" b="1" dirty="0">
                <a:solidFill>
                  <a:schemeClr val="bg1"/>
                </a:solidFill>
                <a:latin typeface="Maiandra GD" panose="020E0502030308020204" pitchFamily="34" charset="0"/>
              </a:rPr>
              <a:t> que al proclamarlo hable sin temor, como debo hablar.  </a:t>
            </a:r>
          </a:p>
          <a:p>
            <a:r>
              <a:rPr lang="es-ES" b="1" dirty="0">
                <a:solidFill>
                  <a:schemeClr val="bg1"/>
                </a:solidFill>
                <a:latin typeface="Maiandra GD" panose="020E0502030308020204" pitchFamily="34" charset="0"/>
              </a:rPr>
              <a:t>Prisionero de Jesucristo.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Efesios.3:1.</a:t>
            </a:r>
          </a:p>
          <a:p>
            <a:r>
              <a:rPr lang="es-ES" b="1" dirty="0">
                <a:solidFill>
                  <a:schemeClr val="bg1"/>
                </a:solidFill>
                <a:latin typeface="Maiandra GD" panose="020E0502030308020204" pitchFamily="34" charset="0"/>
              </a:rPr>
              <a:t>Por esta causa yo, </a:t>
            </a:r>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Pablo, prisionero de Cristo</a:t>
            </a:r>
            <a:r>
              <a:rPr lang="es-ES" b="1" dirty="0">
                <a:solidFill>
                  <a:schemeClr val="bg1"/>
                </a:solidFill>
                <a:latin typeface="Maiandra GD" panose="020E0502030308020204" pitchFamily="34" charset="0"/>
              </a:rPr>
              <a:t> Jesús por amor de ustedes los gentiles </a:t>
            </a:r>
          </a:p>
          <a:p>
            <a:endParaRPr lang="es-ES"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0EC80742-B4CD-8D33-5EB3-086B2F5FA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1"/>
            <a:ext cx="3975650" cy="5532437"/>
          </a:xfrm>
          <a:prstGeom prst="rect">
            <a:avLst/>
          </a:prstGeom>
        </p:spPr>
      </p:pic>
    </p:spTree>
    <p:extLst>
      <p:ext uri="{BB962C8B-B14F-4D97-AF65-F5344CB8AC3E}">
        <p14:creationId xmlns:p14="http://schemas.microsoft.com/office/powerpoint/2010/main" val="3757487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r>
              <a:rPr lang="es-ES" b="1" dirty="0">
                <a:solidFill>
                  <a:schemeClr val="bg1"/>
                </a:solidFill>
                <a:latin typeface="Maiandra GD" panose="020E0502030308020204" pitchFamily="34" charset="0"/>
              </a:rPr>
              <a:t>El primero de los pecadores.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 Timoteo.1:15.</a:t>
            </a:r>
          </a:p>
          <a:p>
            <a:r>
              <a:rPr lang="es-ES" b="1" dirty="0">
                <a:solidFill>
                  <a:schemeClr val="bg1"/>
                </a:solidFill>
                <a:latin typeface="Maiandra GD" panose="020E0502030308020204" pitchFamily="34" charset="0"/>
              </a:rPr>
              <a:t>Palabra fiel y digna de ser aceptada por todos: Cristo Jesús vino al mundo para salvar a los pecadores,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entre los cuales yo soy el primero.</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Soy Él más insignificante de todos.</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 Corintios.15:9.</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Porque yo soy el más insignificante de los apóstoles,</a:t>
            </a:r>
            <a:r>
              <a:rPr lang="es-ES" b="1" dirty="0">
                <a:solidFill>
                  <a:schemeClr val="bg1"/>
                </a:solidFill>
                <a:latin typeface="Maiandra GD" panose="020E0502030308020204" pitchFamily="34" charset="0"/>
              </a:rPr>
              <a:t> que no soy digno de ser llamado apóstol, pues perseguí a la iglesia de Dios. </a:t>
            </a:r>
          </a:p>
          <a:p>
            <a:r>
              <a:rPr lang="es-ES" b="1" dirty="0">
                <a:solidFill>
                  <a:schemeClr val="bg1"/>
                </a:solidFill>
                <a:latin typeface="Maiandra GD" panose="020E0502030308020204" pitchFamily="34" charset="0"/>
              </a:rPr>
              <a:t>Él Apóstol Pablo nunca uso títulos pomposos como vemos hoy en las religiones humanas.</a:t>
            </a:r>
            <a:endParaRPr lang="es-ES" b="1" dirty="0">
              <a:solidFill>
                <a:schemeClr val="bg1"/>
              </a:solidFill>
              <a:highlight>
                <a:srgbClr val="FF0066"/>
              </a:highlight>
              <a:latin typeface="Maiandra GD" panose="020E0502030308020204" pitchFamily="34" charset="0"/>
            </a:endParaRPr>
          </a:p>
        </p:txBody>
      </p:sp>
      <p:pic>
        <p:nvPicPr>
          <p:cNvPr id="3" name="Imagen 2">
            <a:extLst>
              <a:ext uri="{FF2B5EF4-FFF2-40B4-BE49-F238E27FC236}">
                <a16:creationId xmlns:a16="http://schemas.microsoft.com/office/drawing/2014/main" id="{DCC2D676-43D9-BC35-6248-68EBF280C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325561"/>
            <a:ext cx="3975650" cy="5532437"/>
          </a:xfrm>
          <a:prstGeom prst="rect">
            <a:avLst/>
          </a:prstGeom>
          <a:solidFill>
            <a:srgbClr val="00B050"/>
          </a:solidFill>
        </p:spPr>
      </p:pic>
    </p:spTree>
    <p:extLst>
      <p:ext uri="{BB962C8B-B14F-4D97-AF65-F5344CB8AC3E}">
        <p14:creationId xmlns:p14="http://schemas.microsoft.com/office/powerpoint/2010/main" val="25491091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rmAutofit/>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INTRODUCCIÓN:</a:t>
            </a:r>
            <a:endParaRPr lang="es-NI" sz="72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lnSpcReduction="10000"/>
          </a:bodyPr>
          <a:lstStyle/>
          <a:p>
            <a:r>
              <a:rPr lang="es-ES" b="1" dirty="0">
                <a:solidFill>
                  <a:schemeClr val="bg1"/>
                </a:solidFill>
                <a:latin typeface="Maiandra GD" panose="020E0502030308020204" pitchFamily="34" charset="0"/>
              </a:rPr>
              <a:t>El propósito de salvar en Cristo a los gentiles y a todo el mundo es referido como el misterio, ya que no se había dado a conocer en otro tiempo. </a:t>
            </a:r>
          </a:p>
          <a:p>
            <a:r>
              <a:rPr lang="es-ES" b="1" dirty="0">
                <a:solidFill>
                  <a:schemeClr val="bg1"/>
                </a:solidFill>
                <a:latin typeface="Maiandra GD" panose="020E0502030308020204" pitchFamily="34" charset="0"/>
              </a:rPr>
              <a:t>Por lo tanto, la palabra “Misterio” en el Nuevo Testamento no es algo místico, no es algo oscuro o incomprensible, sino aquello que estaba escondido, pero que ahora es revelado. </a:t>
            </a:r>
          </a:p>
          <a:p>
            <a:r>
              <a:rPr lang="es-ES" b="1" dirty="0">
                <a:solidFill>
                  <a:schemeClr val="bg1"/>
                </a:solidFill>
                <a:latin typeface="Maiandra GD" panose="020E0502030308020204" pitchFamily="34" charset="0"/>
              </a:rPr>
              <a:t>También aprendemos en este capítulo acerca de ese cuerpo que es la Iglesia, la cual estaba en la mente de Dios antes de la fundación del mundo.</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Efesios.3:11.</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conforme al propósito eterno</a:t>
            </a:r>
            <a:r>
              <a:rPr lang="es-ES" b="1" dirty="0">
                <a:solidFill>
                  <a:schemeClr val="bg1"/>
                </a:solidFill>
                <a:latin typeface="Maiandra GD" panose="020E0502030308020204" pitchFamily="34" charset="0"/>
              </a:rPr>
              <a:t> que llevó a cabo en Cristo Jesús nuestro Señor,  </a:t>
            </a:r>
          </a:p>
        </p:txBody>
      </p:sp>
      <p:pic>
        <p:nvPicPr>
          <p:cNvPr id="3" name="Imagen 2">
            <a:extLst>
              <a:ext uri="{FF2B5EF4-FFF2-40B4-BE49-F238E27FC236}">
                <a16:creationId xmlns:a16="http://schemas.microsoft.com/office/drawing/2014/main" id="{0EC80742-B4CD-8D33-5EB3-086B2F5FA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1"/>
            <a:ext cx="3975650" cy="5532437"/>
          </a:xfrm>
          <a:prstGeom prst="rect">
            <a:avLst/>
          </a:prstGeom>
        </p:spPr>
      </p:pic>
    </p:spTree>
    <p:extLst>
      <p:ext uri="{BB962C8B-B14F-4D97-AF65-F5344CB8AC3E}">
        <p14:creationId xmlns:p14="http://schemas.microsoft.com/office/powerpoint/2010/main" val="16574263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lnSpcReduction="10000"/>
          </a:bodyPr>
          <a:lstStyle/>
          <a:p>
            <a:r>
              <a:rPr lang="es-ES" b="1" dirty="0">
                <a:solidFill>
                  <a:schemeClr val="bg1"/>
                </a:solidFill>
                <a:latin typeface="Maiandra GD" panose="020E0502030308020204" pitchFamily="34" charset="0"/>
              </a:rPr>
              <a:t>La soberbia la altivez no estaba en Él Apóstol Pablo, porque Él sabía que eso no agrada a Dios, Dios está en contra de los soberbios y altivos. </a:t>
            </a:r>
          </a:p>
          <a:p>
            <a:r>
              <a:rPr lang="es-ES" b="1" dirty="0">
                <a:solidFill>
                  <a:schemeClr val="bg1"/>
                </a:solidFill>
                <a:latin typeface="Maiandra GD" panose="020E0502030308020204" pitchFamily="34" charset="0"/>
              </a:rPr>
              <a:t>El misterio fue sacado a la luz, revelado, y por eso ahora lo podemos entender.</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Efesios.3:9.</a:t>
            </a:r>
          </a:p>
          <a:p>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y sacar a la luz cuál es la dispensación del misterio</a:t>
            </a:r>
            <a:r>
              <a:rPr lang="es-ES" b="1" dirty="0">
                <a:solidFill>
                  <a:schemeClr val="bg1"/>
                </a:solidFill>
                <a:latin typeface="Maiandra GD" panose="020E0502030308020204" pitchFamily="34" charset="0"/>
              </a:rPr>
              <a:t> que por los siglos ha estado oculto en Dios, creador de todas las cosas. </a:t>
            </a:r>
          </a:p>
          <a:p>
            <a:r>
              <a:rPr lang="es-ES" b="1" dirty="0">
                <a:solidFill>
                  <a:schemeClr val="bg1"/>
                </a:solidFill>
                <a:latin typeface="Maiandra GD" panose="020E0502030308020204" pitchFamily="34" charset="0"/>
              </a:rPr>
              <a:t>Aquí encontramos más información en cuanto a la misión del Apóstol Pablo, Él aclarar a todos Judíos y Gentiles cual es la dispensación del misterio escondido desde los siglos en Dios, Él cual creó todas las cosas. </a:t>
            </a:r>
          </a:p>
          <a:p>
            <a:endParaRPr lang="es-ES" b="1" dirty="0">
              <a:solidFill>
                <a:schemeClr val="bg1"/>
              </a:solidFill>
              <a:highlight>
                <a:srgbClr val="FF0066"/>
              </a:highlight>
              <a:latin typeface="Maiandra GD" panose="020E0502030308020204" pitchFamily="34" charset="0"/>
            </a:endParaRPr>
          </a:p>
          <a:p>
            <a:endParaRPr lang="es-NI"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endParaRPr>
          </a:p>
        </p:txBody>
      </p:sp>
      <p:pic>
        <p:nvPicPr>
          <p:cNvPr id="3" name="Imagen 2">
            <a:extLst>
              <a:ext uri="{FF2B5EF4-FFF2-40B4-BE49-F238E27FC236}">
                <a16:creationId xmlns:a16="http://schemas.microsoft.com/office/drawing/2014/main" id="{8193199B-3BD0-6F06-01B6-9426A8446F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0"/>
            <a:ext cx="3975652" cy="5532437"/>
          </a:xfrm>
          <a:prstGeom prst="rect">
            <a:avLst/>
          </a:prstGeom>
        </p:spPr>
      </p:pic>
    </p:spTree>
    <p:extLst>
      <p:ext uri="{BB962C8B-B14F-4D97-AF65-F5344CB8AC3E}">
        <p14:creationId xmlns:p14="http://schemas.microsoft.com/office/powerpoint/2010/main" val="770130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r>
              <a:rPr lang="es-ES" b="1" dirty="0">
                <a:solidFill>
                  <a:schemeClr val="bg1"/>
                </a:solidFill>
                <a:latin typeface="Maiandra GD" panose="020E0502030308020204" pitchFamily="34" charset="0"/>
              </a:rPr>
              <a:t>Ese misterio ya sabemos cuál es Efesios.3:5-6. </a:t>
            </a:r>
          </a:p>
          <a:p>
            <a:r>
              <a:rPr lang="es-ES" b="1" dirty="0">
                <a:solidFill>
                  <a:schemeClr val="bg1"/>
                </a:solidFill>
                <a:latin typeface="Maiandra GD" panose="020E0502030308020204" pitchFamily="34" charset="0"/>
              </a:rPr>
              <a:t>Y tiene que ver con los gentiles, con las otras naciones (ethnos).</a:t>
            </a:r>
          </a:p>
          <a:p>
            <a:r>
              <a:rPr lang="es-ES" b="1" dirty="0">
                <a:solidFill>
                  <a:schemeClr val="bg1"/>
                </a:solidFill>
                <a:latin typeface="Maiandra GD" panose="020E0502030308020204" pitchFamily="34" charset="0"/>
              </a:rPr>
              <a:t>¿Qué Significa Dispensación? </a:t>
            </a:r>
          </a:p>
          <a:p>
            <a:r>
              <a:rPr lang="es-ES" b="1" u="sng" dirty="0">
                <a:solidFill>
                  <a:schemeClr val="bg1"/>
                </a:solidFill>
                <a:effectLst>
                  <a:outerShdw blurRad="38100" dist="38100" dir="2700000" algn="tl">
                    <a:srgbClr val="000000">
                      <a:alpha val="43137"/>
                    </a:srgbClr>
                  </a:outerShdw>
                </a:effectLst>
                <a:highlight>
                  <a:srgbClr val="CC0099"/>
                </a:highlight>
                <a:latin typeface="Maiandra GD" panose="020E0502030308020204" pitchFamily="34" charset="0"/>
              </a:rPr>
              <a:t>“Dispensación”</a:t>
            </a:r>
            <a:r>
              <a:rPr lang="es-ES" b="1" dirty="0">
                <a:solidFill>
                  <a:schemeClr val="bg1"/>
                </a:solidFill>
                <a:latin typeface="Maiandra GD" panose="020E0502030308020204" pitchFamily="34" charset="0"/>
              </a:rPr>
              <a:t> viene del griego (</a:t>
            </a:r>
            <a:r>
              <a:rPr lang="es-ES" b="1" dirty="0" err="1">
                <a:solidFill>
                  <a:schemeClr val="bg1"/>
                </a:solidFill>
                <a:latin typeface="Maiandra GD" panose="020E0502030308020204" pitchFamily="34" charset="0"/>
              </a:rPr>
              <a:t>oikonomia</a:t>
            </a:r>
            <a:r>
              <a:rPr lang="es-ES" b="1" dirty="0">
                <a:solidFill>
                  <a:schemeClr val="bg1"/>
                </a:solidFill>
                <a:latin typeface="Maiandra GD" panose="020E0502030308020204" pitchFamily="34" charset="0"/>
              </a:rPr>
              <a:t>) y significa: Administración, el manejo de los negocios de la familia, la administración de la propiedad de otro, da la idea de una mayordomía. Esta palabra no se refiere a tiempos. </a:t>
            </a:r>
          </a:p>
          <a:p>
            <a:r>
              <a:rPr lang="es-ES" b="1" u="sng" dirty="0" err="1">
                <a:effectLst>
                  <a:outerShdw blurRad="38100" dist="38100" dir="2700000" algn="tl">
                    <a:srgbClr val="000000">
                      <a:alpha val="43137"/>
                    </a:srgbClr>
                  </a:outerShdw>
                </a:effectLst>
                <a:highlight>
                  <a:srgbClr val="00FF99"/>
                </a:highlight>
                <a:latin typeface="Maiandra GD" panose="020E0502030308020204" pitchFamily="34" charset="0"/>
              </a:rPr>
              <a:t>Oiko</a:t>
            </a:r>
            <a:r>
              <a:rPr lang="es-ES" b="1" u="sng" dirty="0">
                <a:effectLst>
                  <a:outerShdw blurRad="38100" dist="38100" dir="2700000" algn="tl">
                    <a:srgbClr val="000000">
                      <a:alpha val="43137"/>
                    </a:srgbClr>
                  </a:outerShdw>
                </a:effectLst>
                <a:highlight>
                  <a:srgbClr val="00FF99"/>
                </a:highlight>
                <a:latin typeface="Maiandra GD" panose="020E0502030308020204" pitchFamily="34" charset="0"/>
              </a:rPr>
              <a:t> casa; y </a:t>
            </a:r>
            <a:r>
              <a:rPr lang="es-ES" b="1" u="sng" dirty="0" err="1">
                <a:effectLst>
                  <a:outerShdw blurRad="38100" dist="38100" dir="2700000" algn="tl">
                    <a:srgbClr val="000000">
                      <a:alpha val="43137"/>
                    </a:srgbClr>
                  </a:outerShdw>
                </a:effectLst>
                <a:highlight>
                  <a:srgbClr val="00FF99"/>
                </a:highlight>
                <a:latin typeface="Maiandra GD" panose="020E0502030308020204" pitchFamily="34" charset="0"/>
              </a:rPr>
              <a:t>Nomia</a:t>
            </a:r>
            <a:r>
              <a:rPr lang="es-ES" b="1" u="sng" dirty="0">
                <a:effectLst>
                  <a:outerShdw blurRad="38100" dist="38100" dir="2700000" algn="tl">
                    <a:srgbClr val="000000">
                      <a:alpha val="43137"/>
                    </a:srgbClr>
                  </a:outerShdw>
                </a:effectLst>
                <a:highlight>
                  <a:srgbClr val="00FF99"/>
                </a:highlight>
                <a:latin typeface="Maiandra GD" panose="020E0502030308020204" pitchFamily="34" charset="0"/>
              </a:rPr>
              <a:t> Ley Por lo tanto,</a:t>
            </a:r>
            <a:r>
              <a:rPr lang="es-ES" b="1" dirty="0">
                <a:solidFill>
                  <a:schemeClr val="bg1"/>
                </a:solidFill>
                <a:latin typeface="Maiandra GD" panose="020E0502030308020204" pitchFamily="34" charset="0"/>
              </a:rPr>
              <a:t> Pablo habla de la administración, responsabilidad que se le ha encomendado para predicar el Evangelio. </a:t>
            </a:r>
            <a:endParaRPr lang="es-NI" b="1" dirty="0">
              <a:solidFill>
                <a:schemeClr val="bg1"/>
              </a:solidFill>
              <a:latin typeface="Maiandra GD" panose="020E0502030308020204" pitchFamily="34" charset="0"/>
            </a:endParaRPr>
          </a:p>
        </p:txBody>
      </p:sp>
      <p:pic>
        <p:nvPicPr>
          <p:cNvPr id="6" name="Imagen 5">
            <a:extLst>
              <a:ext uri="{FF2B5EF4-FFF2-40B4-BE49-F238E27FC236}">
                <a16:creationId xmlns:a16="http://schemas.microsoft.com/office/drawing/2014/main" id="{AC4D3A88-D6C5-550C-5842-1DA3BA11FD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 y="1325561"/>
            <a:ext cx="3975653" cy="5532436"/>
          </a:xfrm>
          <a:prstGeom prst="rect">
            <a:avLst/>
          </a:prstGeom>
        </p:spPr>
      </p:pic>
    </p:spTree>
    <p:extLst>
      <p:ext uri="{BB962C8B-B14F-4D97-AF65-F5344CB8AC3E}">
        <p14:creationId xmlns:p14="http://schemas.microsoft.com/office/powerpoint/2010/main" val="11342932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r>
              <a:rPr lang="es-ES" b="1" dirty="0">
                <a:solidFill>
                  <a:schemeClr val="bg1"/>
                </a:solidFill>
                <a:latin typeface="Maiandra GD" panose="020E0502030308020204" pitchFamily="34" charset="0"/>
              </a:rPr>
              <a:t>El tenia una obligación, una responsabilidad delante de Dios.</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 Corintios.9:16-17.</a:t>
            </a:r>
          </a:p>
          <a:p>
            <a:r>
              <a:rPr lang="es-ES" b="1" dirty="0">
                <a:solidFill>
                  <a:schemeClr val="bg1"/>
                </a:solidFill>
                <a:latin typeface="Maiandra GD" panose="020E0502030308020204" pitchFamily="34" charset="0"/>
              </a:rPr>
              <a:t>Porque si predico el evangelio, no tengo nada de qué gloriarme, pues estoy bajo el deber de hacerlo.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Pues ¡ay de mí si no predico el evangelio!</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V.17.</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Porque si hago esto voluntariamente, tengo recompensa; pero si lo hago en contra de mi voluntad,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un encargo se me ha confiado.</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Igualmente como lo tenemos todos nosotros.</a:t>
            </a:r>
            <a:endParaRPr lang="es-NI" b="1" dirty="0">
              <a:solidFill>
                <a:schemeClr val="bg1"/>
              </a:solidFill>
              <a:latin typeface="Maiandra GD" panose="020E0502030308020204" pitchFamily="34" charset="0"/>
            </a:endParaRPr>
          </a:p>
        </p:txBody>
      </p:sp>
      <p:pic>
        <p:nvPicPr>
          <p:cNvPr id="8" name="Imagen 7">
            <a:extLst>
              <a:ext uri="{FF2B5EF4-FFF2-40B4-BE49-F238E27FC236}">
                <a16:creationId xmlns:a16="http://schemas.microsoft.com/office/drawing/2014/main" id="{90575D6E-5105-F619-4A28-62B5CB0B9B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1"/>
            <a:ext cx="3975650" cy="5532436"/>
          </a:xfrm>
          <a:prstGeom prst="rect">
            <a:avLst/>
          </a:prstGeom>
        </p:spPr>
      </p:pic>
    </p:spTree>
    <p:extLst>
      <p:ext uri="{BB962C8B-B14F-4D97-AF65-F5344CB8AC3E}">
        <p14:creationId xmlns:p14="http://schemas.microsoft.com/office/powerpoint/2010/main" val="2804955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II Timoteo.4:1-2.</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En la presencia de Dios y de Cristo Jesús,</a:t>
            </a:r>
            <a:r>
              <a:rPr lang="es-ES" b="1" dirty="0">
                <a:solidFill>
                  <a:schemeClr val="bg1"/>
                </a:solidFill>
                <a:latin typeface="Maiandra GD" panose="020E0502030308020204" pitchFamily="34" charset="0"/>
              </a:rPr>
              <a:t> que ha de juzgar a los vivos y a los muertos, por Su manifestación y por Su reino te encargo solemnemente: </a:t>
            </a:r>
          </a:p>
          <a:p>
            <a:r>
              <a:rPr lang="es-ES" b="1" dirty="0">
                <a:solidFill>
                  <a:schemeClr val="bg1"/>
                </a:solidFill>
                <a:latin typeface="Maiandra GD" panose="020E0502030308020204" pitchFamily="34" charset="0"/>
              </a:rPr>
              <a:t>Esta responsabilidad es delante de Dios, estamos delante de Dios.</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V.2.</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Predica la palabra.</a:t>
            </a:r>
            <a:r>
              <a:rPr lang="es-ES" b="1" dirty="0">
                <a:solidFill>
                  <a:schemeClr val="bg1"/>
                </a:solidFill>
                <a:latin typeface="Maiandra GD" panose="020E0502030308020204" pitchFamily="34" charset="0"/>
              </a:rPr>
              <a:t> Insiste a tiempo y fuera de tiempo. Amonesta, reprende, exhorta con mucha paciencia e instrucción. </a:t>
            </a:r>
          </a:p>
          <a:p>
            <a:r>
              <a:rPr lang="es-ES" b="1" dirty="0">
                <a:solidFill>
                  <a:schemeClr val="bg1"/>
                </a:solidFill>
                <a:latin typeface="Maiandra GD" panose="020E0502030308020204" pitchFamily="34" charset="0"/>
              </a:rPr>
              <a:t>Tenemos que hacerlo siempre.</a:t>
            </a:r>
          </a:p>
        </p:txBody>
      </p:sp>
      <p:pic>
        <p:nvPicPr>
          <p:cNvPr id="3" name="Imagen 2">
            <a:extLst>
              <a:ext uri="{FF2B5EF4-FFF2-40B4-BE49-F238E27FC236}">
                <a16:creationId xmlns:a16="http://schemas.microsoft.com/office/drawing/2014/main" id="{0EC80742-B4CD-8D33-5EB3-086B2F5FA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1"/>
            <a:ext cx="3975650" cy="5532437"/>
          </a:xfrm>
          <a:prstGeom prst="rect">
            <a:avLst/>
          </a:prstGeom>
        </p:spPr>
      </p:pic>
    </p:spTree>
    <p:extLst>
      <p:ext uri="{BB962C8B-B14F-4D97-AF65-F5344CB8AC3E}">
        <p14:creationId xmlns:p14="http://schemas.microsoft.com/office/powerpoint/2010/main" val="3991618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pPr algn="ctr"/>
            <a:r>
              <a:rPr lang="es-ES" b="1" u="sng" dirty="0">
                <a:effectLst>
                  <a:outerShdw blurRad="38100" dist="38100" dir="2700000" algn="tl">
                    <a:srgbClr val="000000">
                      <a:alpha val="43137"/>
                    </a:srgbClr>
                  </a:outerShdw>
                </a:effectLst>
                <a:highlight>
                  <a:srgbClr val="00FF99"/>
                </a:highlight>
                <a:latin typeface="Maiandra GD" panose="020E0502030308020204" pitchFamily="34" charset="0"/>
              </a:rPr>
              <a:t>LA RESPONSABILIDAD DE LA IGLESIA”</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Efesios.3:10.</a:t>
            </a:r>
          </a:p>
          <a:p>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De este modo, la infinita sabiduría de Dios puede ser dada a conocer ahora por medio de la iglesia</a:t>
            </a:r>
            <a:r>
              <a:rPr lang="es-ES" b="1" dirty="0">
                <a:solidFill>
                  <a:schemeClr val="bg1"/>
                </a:solidFill>
                <a:latin typeface="Maiandra GD" panose="020E0502030308020204" pitchFamily="34" charset="0"/>
              </a:rPr>
              <a:t> a los principados y potestades en los lugares celestiales,  </a:t>
            </a:r>
          </a:p>
          <a:p>
            <a:r>
              <a:rPr lang="es-ES" b="1" dirty="0">
                <a:solidFill>
                  <a:schemeClr val="bg1"/>
                </a:solidFill>
                <a:latin typeface="Maiandra GD" panose="020E0502030308020204" pitchFamily="34" charset="0"/>
              </a:rPr>
              <a:t>¿Cuál es la multiforme sabiduría de Dios? </a:t>
            </a:r>
          </a:p>
          <a:p>
            <a:r>
              <a:rPr lang="es-ES" b="1" dirty="0">
                <a:solidFill>
                  <a:schemeClr val="bg1"/>
                </a:solidFill>
                <a:latin typeface="Maiandra GD" panose="020E0502030308020204" pitchFamily="34" charset="0"/>
              </a:rPr>
              <a:t>El misterio que los gentiles ahora pueden obtener la salvación por medio de la predicación y obediencia a la palabra de Dios. </a:t>
            </a:r>
          </a:p>
          <a:p>
            <a:r>
              <a:rPr lang="es-ES" b="1" dirty="0">
                <a:solidFill>
                  <a:schemeClr val="bg1"/>
                </a:solidFill>
                <a:latin typeface="Maiandra GD" panose="020E0502030308020204" pitchFamily="34" charset="0"/>
              </a:rPr>
              <a:t>Esta sabiduría de Dios es ahora dada a conocer por medio de la Iglesia, Él cuerpo de Cristo. </a:t>
            </a:r>
          </a:p>
        </p:txBody>
      </p:sp>
      <p:pic>
        <p:nvPicPr>
          <p:cNvPr id="11" name="Imagen 10">
            <a:extLst>
              <a:ext uri="{FF2B5EF4-FFF2-40B4-BE49-F238E27FC236}">
                <a16:creationId xmlns:a16="http://schemas.microsoft.com/office/drawing/2014/main" id="{DBDF95F4-7C64-F286-A3C5-3C68C49106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325560"/>
            <a:ext cx="3975652" cy="5532439"/>
          </a:xfrm>
          <a:prstGeom prst="rect">
            <a:avLst/>
          </a:prstGeom>
          <a:solidFill>
            <a:srgbClr val="00B0F0"/>
          </a:solidFill>
        </p:spPr>
      </p:pic>
    </p:spTree>
    <p:extLst>
      <p:ext uri="{BB962C8B-B14F-4D97-AF65-F5344CB8AC3E}">
        <p14:creationId xmlns:p14="http://schemas.microsoft.com/office/powerpoint/2010/main" val="24366330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r>
              <a:rPr lang="es-ES" b="1" dirty="0">
                <a:solidFill>
                  <a:schemeClr val="bg1"/>
                </a:solidFill>
                <a:latin typeface="Maiandra GD" panose="020E0502030308020204" pitchFamily="34" charset="0"/>
              </a:rPr>
              <a:t>La iglesia está aquí para cumplir esta misión, esta responsabilidad.</a:t>
            </a:r>
          </a:p>
          <a:p>
            <a:r>
              <a:rPr lang="es-ES" b="1" dirty="0">
                <a:solidFill>
                  <a:schemeClr val="bg1"/>
                </a:solidFill>
                <a:latin typeface="Maiandra GD" panose="020E0502030308020204" pitchFamily="34" charset="0"/>
              </a:rPr>
              <a:t>Para eso fuimos llamado, para anunciar, comunicar las virtudes de Cristo.</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 Pedro.2:9.</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Pero ustedes son linaje escogido, real sacerdocio, nación santa,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pueblo adquirido para posesión de Dios, a fin de que anuncien las virtudes</a:t>
            </a:r>
            <a:r>
              <a:rPr lang="es-ES" b="1" dirty="0">
                <a:solidFill>
                  <a:schemeClr val="bg1"/>
                </a:solidFill>
                <a:latin typeface="Maiandra GD" panose="020E0502030308020204" pitchFamily="34" charset="0"/>
              </a:rPr>
              <a:t> de Aquel que los llamó de las tinieblas a Su luz admirable. </a:t>
            </a:r>
          </a:p>
          <a:p>
            <a:r>
              <a:rPr lang="es-ES" b="1" dirty="0">
                <a:solidFill>
                  <a:schemeClr val="bg1"/>
                </a:solidFill>
                <a:latin typeface="Maiandra GD" panose="020E0502030308020204" pitchFamily="34" charset="0"/>
              </a:rPr>
              <a:t>¿Lo estamos haciendo hermanos?</a:t>
            </a:r>
          </a:p>
          <a:p>
            <a:r>
              <a:rPr lang="es-ES" b="1" dirty="0">
                <a:solidFill>
                  <a:schemeClr val="bg1"/>
                </a:solidFill>
                <a:latin typeface="Maiandra GD" panose="020E0502030308020204" pitchFamily="34" charset="0"/>
              </a:rPr>
              <a:t>Tenemos esta responsabilidad.</a:t>
            </a:r>
          </a:p>
          <a:p>
            <a:r>
              <a:rPr lang="es-ES" b="1" dirty="0">
                <a:solidFill>
                  <a:schemeClr val="bg1"/>
                </a:solidFill>
                <a:latin typeface="Maiandra GD" panose="020E0502030308020204" pitchFamily="34" charset="0"/>
              </a:rPr>
              <a:t>¿A quiénes? </a:t>
            </a:r>
          </a:p>
          <a:p>
            <a:endParaRPr lang="es-ES"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EAF48D10-A4AD-3C80-FAE9-30CF65E57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0"/>
            <a:ext cx="3975650" cy="5532437"/>
          </a:xfrm>
          <a:prstGeom prst="rect">
            <a:avLst/>
          </a:prstGeom>
        </p:spPr>
      </p:pic>
    </p:spTree>
    <p:extLst>
      <p:ext uri="{BB962C8B-B14F-4D97-AF65-F5344CB8AC3E}">
        <p14:creationId xmlns:p14="http://schemas.microsoft.com/office/powerpoint/2010/main" val="26724527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r>
              <a:rPr lang="es-ES" b="1" dirty="0">
                <a:solidFill>
                  <a:schemeClr val="bg1"/>
                </a:solidFill>
                <a:latin typeface="Maiandra GD" panose="020E0502030308020204" pitchFamily="34" charset="0"/>
              </a:rPr>
              <a:t>A los principados y potestades en los lugares celestiales. </a:t>
            </a:r>
          </a:p>
          <a:p>
            <a:r>
              <a:rPr lang="es-ES" b="1" dirty="0">
                <a:solidFill>
                  <a:schemeClr val="bg1"/>
                </a:solidFill>
                <a:latin typeface="Maiandra GD" panose="020E0502030308020204" pitchFamily="34" charset="0"/>
              </a:rPr>
              <a:t>Lo cual implica que aun los seres espirituales que están en el cielo pueden aprender del plan de redención, del misterio escondido, por medio de la Iglesia. </a:t>
            </a:r>
          </a:p>
          <a:p>
            <a:r>
              <a:rPr lang="es-ES" b="1" dirty="0">
                <a:solidFill>
                  <a:schemeClr val="bg1"/>
                </a:solidFill>
                <a:latin typeface="Maiandra GD" panose="020E0502030308020204" pitchFamily="34" charset="0"/>
              </a:rPr>
              <a:t>Ahora los Ángeles en los lugares celestiales aprenden de la sabiduría de Dios que es el plan de redención para Él hombre.</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Efesios.3:11.</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conforme al propósito eterno</a:t>
            </a:r>
            <a:r>
              <a:rPr lang="es-ES" b="1" dirty="0">
                <a:solidFill>
                  <a:schemeClr val="bg1"/>
                </a:solidFill>
                <a:latin typeface="Maiandra GD" panose="020E0502030308020204" pitchFamily="34" charset="0"/>
              </a:rPr>
              <a:t> que llevó a cabo en Cristo Jesús nuestro Señor, </a:t>
            </a:r>
          </a:p>
          <a:p>
            <a:endParaRPr lang="es-ES"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0EC80742-B4CD-8D33-5EB3-086B2F5FA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1"/>
            <a:ext cx="3975650" cy="5532437"/>
          </a:xfrm>
          <a:prstGeom prst="rect">
            <a:avLst/>
          </a:prstGeom>
        </p:spPr>
      </p:pic>
    </p:spTree>
    <p:extLst>
      <p:ext uri="{BB962C8B-B14F-4D97-AF65-F5344CB8AC3E}">
        <p14:creationId xmlns:p14="http://schemas.microsoft.com/office/powerpoint/2010/main" val="9139189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fontScale="92500"/>
          </a:bodyPr>
          <a:lstStyle/>
          <a:p>
            <a:r>
              <a:rPr lang="es-ES" b="1" dirty="0">
                <a:solidFill>
                  <a:schemeClr val="bg1"/>
                </a:solidFill>
                <a:latin typeface="Maiandra GD" panose="020E0502030308020204" pitchFamily="34" charset="0"/>
              </a:rPr>
              <a:t>El plan de Dios para redimir a los hombres (Judíos y Gentiles) se hizo antes de la fundación del mundo.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 Pedro.1:19-20.</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99"/>
                </a:highlight>
                <a:latin typeface="Maiandra GD" panose="020E0502030308020204" pitchFamily="34" charset="0"/>
              </a:rPr>
              <a:t>sino con sangre preciosa,</a:t>
            </a:r>
            <a:r>
              <a:rPr lang="es-ES" b="1" dirty="0">
                <a:solidFill>
                  <a:schemeClr val="bg1"/>
                </a:solidFill>
                <a:latin typeface="Maiandra GD" panose="020E0502030308020204" pitchFamily="34" charset="0"/>
              </a:rPr>
              <a:t> como de un cordero sin tacha y sin mancha: la sangre de Cristo.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V.20.</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CCFF66"/>
                </a:highlight>
                <a:latin typeface="Maiandra GD" panose="020E0502030308020204" pitchFamily="34" charset="0"/>
              </a:rPr>
              <a:t>Porque Él estaba preparado desde antes de la fundación del mundo,</a:t>
            </a:r>
            <a:r>
              <a:rPr lang="es-ES" b="1" dirty="0">
                <a:solidFill>
                  <a:schemeClr val="bg1"/>
                </a:solidFill>
                <a:latin typeface="Maiandra GD" panose="020E0502030308020204" pitchFamily="34" charset="0"/>
              </a:rPr>
              <a:t> pero se ha manifestado en estos últimos tiempos por amor a ustedes.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Efesios.1:4.</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66FF66"/>
                </a:highlight>
                <a:latin typeface="Maiandra GD" panose="020E0502030308020204" pitchFamily="34" charset="0"/>
              </a:rPr>
              <a:t>Porque Dios nos escogió en Cristo antes de la fundación del mundo,</a:t>
            </a:r>
            <a:r>
              <a:rPr lang="es-ES" b="1" dirty="0">
                <a:solidFill>
                  <a:schemeClr val="bg1"/>
                </a:solidFill>
                <a:latin typeface="Maiandra GD" panose="020E0502030308020204" pitchFamily="34" charset="0"/>
              </a:rPr>
              <a:t> para que fuéramos santos y sin mancha delante de Él. En amor. </a:t>
            </a:r>
          </a:p>
        </p:txBody>
      </p:sp>
      <p:pic>
        <p:nvPicPr>
          <p:cNvPr id="6" name="Imagen 5">
            <a:extLst>
              <a:ext uri="{FF2B5EF4-FFF2-40B4-BE49-F238E27FC236}">
                <a16:creationId xmlns:a16="http://schemas.microsoft.com/office/drawing/2014/main" id="{34996BB3-9F3E-C7F6-EE97-DE4750DE6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 y="1365317"/>
            <a:ext cx="3975650" cy="5492681"/>
          </a:xfrm>
          <a:prstGeom prst="rect">
            <a:avLst/>
          </a:prstGeom>
        </p:spPr>
      </p:pic>
    </p:spTree>
    <p:extLst>
      <p:ext uri="{BB962C8B-B14F-4D97-AF65-F5344CB8AC3E}">
        <p14:creationId xmlns:p14="http://schemas.microsoft.com/office/powerpoint/2010/main" val="40734204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r>
              <a:rPr lang="es-ES" b="1" dirty="0">
                <a:solidFill>
                  <a:schemeClr val="bg1"/>
                </a:solidFill>
                <a:latin typeface="Maiandra GD" panose="020E0502030308020204" pitchFamily="34" charset="0"/>
              </a:rPr>
              <a:t>La muestra de la divina sabiduría de Dios por medio de la Iglesia es de acuerdo al propósito eterno en Cristo. </a:t>
            </a:r>
          </a:p>
          <a:p>
            <a:r>
              <a:rPr lang="es-ES" b="1" dirty="0">
                <a:solidFill>
                  <a:schemeClr val="bg1"/>
                </a:solidFill>
                <a:latin typeface="Maiandra GD" panose="020E0502030308020204" pitchFamily="34" charset="0"/>
              </a:rPr>
              <a:t>Esto nos aclara muy claramente que la Iglesia no es un plan segundo, un plan B, o un puente para conectarla en algún tiempo, que Dios tuvo en su mente, como lo enseñan los </a:t>
            </a:r>
            <a:r>
              <a:rPr lang="es-ES" b="1" dirty="0" err="1">
                <a:solidFill>
                  <a:schemeClr val="bg1"/>
                </a:solidFill>
                <a:latin typeface="Maiandra GD" panose="020E0502030308020204" pitchFamily="34" charset="0"/>
              </a:rPr>
              <a:t>premilenialistas</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La Iglesia estaba en la mente de Dios desde antes de la fundación del mundo.</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Efesios.3:12.</a:t>
            </a:r>
          </a:p>
          <a:p>
            <a:r>
              <a:rPr lang="es-ES" b="1" u="sng" dirty="0">
                <a:solidFill>
                  <a:schemeClr val="bg1"/>
                </a:solidFill>
                <a:effectLst>
                  <a:outerShdw blurRad="38100" dist="38100" dir="2700000" algn="tl">
                    <a:srgbClr val="000000">
                      <a:alpha val="43137"/>
                    </a:srgbClr>
                  </a:outerShdw>
                </a:effectLst>
                <a:highlight>
                  <a:srgbClr val="CC0099"/>
                </a:highlight>
                <a:latin typeface="Maiandra GD" panose="020E0502030308020204" pitchFamily="34" charset="0"/>
              </a:rPr>
              <a:t>en quien tenemos libertad y acceso a Dios</a:t>
            </a:r>
            <a:r>
              <a:rPr lang="es-ES" b="1" dirty="0">
                <a:solidFill>
                  <a:schemeClr val="bg1"/>
                </a:solidFill>
                <a:latin typeface="Maiandra GD" panose="020E0502030308020204" pitchFamily="34" charset="0"/>
              </a:rPr>
              <a:t> con confianza por medio de la fe en Él. </a:t>
            </a:r>
          </a:p>
          <a:p>
            <a:endPar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endParaRPr>
          </a:p>
        </p:txBody>
      </p:sp>
      <p:pic>
        <p:nvPicPr>
          <p:cNvPr id="3" name="Imagen 2">
            <a:extLst>
              <a:ext uri="{FF2B5EF4-FFF2-40B4-BE49-F238E27FC236}">
                <a16:creationId xmlns:a16="http://schemas.microsoft.com/office/drawing/2014/main" id="{DCC2D676-43D9-BC35-6248-68EBF280C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325561"/>
            <a:ext cx="3975650" cy="5532437"/>
          </a:xfrm>
          <a:prstGeom prst="rect">
            <a:avLst/>
          </a:prstGeom>
          <a:solidFill>
            <a:srgbClr val="00B050"/>
          </a:solidFill>
        </p:spPr>
      </p:pic>
    </p:spTree>
    <p:extLst>
      <p:ext uri="{BB962C8B-B14F-4D97-AF65-F5344CB8AC3E}">
        <p14:creationId xmlns:p14="http://schemas.microsoft.com/office/powerpoint/2010/main" val="2248205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Hebreos.4:16.</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Por tanto, acerquémonos con confianza al trono de la gracia</a:t>
            </a:r>
            <a:r>
              <a:rPr lang="es-ES" b="1" dirty="0">
                <a:solidFill>
                  <a:schemeClr val="bg1"/>
                </a:solidFill>
                <a:latin typeface="Maiandra GD" panose="020E0502030308020204" pitchFamily="34" charset="0"/>
              </a:rPr>
              <a:t> para que recibamos misericordia, y hallemos gracia para la ayuda oportuna.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Hebreos.10:19-20.</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Entonces, hermanos, </a:t>
            </a:r>
            <a:r>
              <a:rPr lang="es-ES" b="1" u="sng" dirty="0">
                <a:solidFill>
                  <a:schemeClr val="bg1"/>
                </a:solidFill>
                <a:effectLst>
                  <a:outerShdw blurRad="38100" dist="38100" dir="2700000" algn="tl">
                    <a:srgbClr val="000000">
                      <a:alpha val="43137"/>
                    </a:srgbClr>
                  </a:outerShdw>
                </a:effectLst>
                <a:highlight>
                  <a:srgbClr val="CC0099"/>
                </a:highlight>
                <a:latin typeface="Maiandra GD" panose="020E0502030308020204" pitchFamily="34" charset="0"/>
              </a:rPr>
              <a:t>puesto que tenemos confianza para entrar al Lugar Santísimo</a:t>
            </a:r>
            <a:r>
              <a:rPr lang="es-ES" b="1" dirty="0">
                <a:solidFill>
                  <a:schemeClr val="bg1"/>
                </a:solidFill>
                <a:latin typeface="Maiandra GD" panose="020E0502030308020204" pitchFamily="34" charset="0"/>
              </a:rPr>
              <a:t> por la sangre de Jesús,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V.20.</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por un camino nuevo y vivo que Él inauguró</a:t>
            </a:r>
            <a:r>
              <a:rPr lang="es-ES" b="1" dirty="0">
                <a:solidFill>
                  <a:schemeClr val="bg1"/>
                </a:solidFill>
                <a:latin typeface="Maiandra GD" panose="020E0502030308020204" pitchFamily="34" charset="0"/>
              </a:rPr>
              <a:t> para nosotros por medio del velo, es decir, Su carne, </a:t>
            </a:r>
          </a:p>
          <a:p>
            <a:endPar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endParaRPr>
          </a:p>
        </p:txBody>
      </p:sp>
      <p:pic>
        <p:nvPicPr>
          <p:cNvPr id="3" name="Imagen 2">
            <a:extLst>
              <a:ext uri="{FF2B5EF4-FFF2-40B4-BE49-F238E27FC236}">
                <a16:creationId xmlns:a16="http://schemas.microsoft.com/office/drawing/2014/main" id="{47262FD9-7965-BB15-1BE1-5806D41D3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1"/>
            <a:ext cx="3975650" cy="5532436"/>
          </a:xfrm>
          <a:prstGeom prst="rect">
            <a:avLst/>
          </a:prstGeom>
          <a:solidFill>
            <a:srgbClr val="7030A0"/>
          </a:solidFill>
        </p:spPr>
      </p:pic>
    </p:spTree>
    <p:extLst>
      <p:ext uri="{BB962C8B-B14F-4D97-AF65-F5344CB8AC3E}">
        <p14:creationId xmlns:p14="http://schemas.microsoft.com/office/powerpoint/2010/main" val="41795870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Por esta causa yo, Pablo, prisionero de Cristo</a:t>
            </a:r>
            <a:r>
              <a:rPr lang="es-ES" b="1" dirty="0">
                <a:solidFill>
                  <a:schemeClr val="bg1"/>
                </a:solidFill>
                <a:latin typeface="Maiandra GD" panose="020E0502030308020204" pitchFamily="34" charset="0"/>
              </a:rPr>
              <a:t> Jesús por amor de ustedes los gentiles </a:t>
            </a:r>
          </a:p>
          <a:p>
            <a:r>
              <a:rPr lang="es-ES" b="1" dirty="0">
                <a:solidFill>
                  <a:schemeClr val="bg1"/>
                </a:solidFill>
                <a:latin typeface="Maiandra GD" panose="020E0502030308020204" pitchFamily="34" charset="0"/>
              </a:rPr>
              <a:t>Por todo lo que Pablo a dicho en él capítulo anterior, Él se considera un prisionero de Jesucristo para los gentiles, para poder anunciarles a ellos el Evangelio de las inescrutables riquezas de Cristo. </a:t>
            </a:r>
          </a:p>
          <a:p>
            <a:r>
              <a:rPr lang="es-ES" b="1" u="sng" dirty="0">
                <a:effectLst>
                  <a:outerShdw blurRad="38100" dist="38100" dir="2700000" algn="tl">
                    <a:srgbClr val="000000">
                      <a:alpha val="43137"/>
                    </a:srgbClr>
                  </a:outerShdw>
                </a:effectLst>
                <a:highlight>
                  <a:srgbClr val="00FF99"/>
                </a:highlight>
                <a:latin typeface="Maiandra GD" panose="020E0502030308020204" pitchFamily="34" charset="0"/>
              </a:rPr>
              <a:t>La palabra “Prisionero”</a:t>
            </a:r>
            <a:r>
              <a:rPr lang="es-ES" b="1" dirty="0">
                <a:solidFill>
                  <a:schemeClr val="bg1"/>
                </a:solidFill>
                <a:latin typeface="Maiandra GD" panose="020E0502030308020204" pitchFamily="34" charset="0"/>
              </a:rPr>
              <a:t> viene del griego (</a:t>
            </a:r>
            <a:r>
              <a:rPr lang="es-ES" b="1" dirty="0" err="1">
                <a:solidFill>
                  <a:schemeClr val="bg1"/>
                </a:solidFill>
                <a:latin typeface="Maiandra GD" panose="020E0502030308020204" pitchFamily="34" charset="0"/>
              </a:rPr>
              <a:t>desmios</a:t>
            </a:r>
            <a:r>
              <a:rPr lang="es-ES" b="1" dirty="0">
                <a:solidFill>
                  <a:schemeClr val="bg1"/>
                </a:solidFill>
                <a:latin typeface="Maiandra GD" panose="020E0502030308020204" pitchFamily="34" charset="0"/>
              </a:rPr>
              <a:t>) y simplemente significa un cautivo, uno que está preso. </a:t>
            </a:r>
          </a:p>
          <a:p>
            <a:r>
              <a:rPr lang="es-ES" b="1" dirty="0">
                <a:solidFill>
                  <a:schemeClr val="bg1"/>
                </a:solidFill>
                <a:latin typeface="Maiandra GD" panose="020E0502030308020204" pitchFamily="34" charset="0"/>
              </a:rPr>
              <a:t>Pablo se considera un preso de Cristo, pero por voluntad propia y no porque Cristo lo haya forzado. </a:t>
            </a:r>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55DA7385-DFD3-56A3-72CA-48B1F1BE53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1"/>
            <a:ext cx="3975650" cy="5532439"/>
          </a:xfrm>
          <a:prstGeom prst="rect">
            <a:avLst/>
          </a:prstGeom>
        </p:spPr>
      </p:pic>
    </p:spTree>
    <p:extLst>
      <p:ext uri="{BB962C8B-B14F-4D97-AF65-F5344CB8AC3E}">
        <p14:creationId xmlns:p14="http://schemas.microsoft.com/office/powerpoint/2010/main" val="15628899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r>
              <a:rPr lang="es-ES" b="1" dirty="0">
                <a:solidFill>
                  <a:schemeClr val="bg1"/>
                </a:solidFill>
                <a:latin typeface="Maiandra GD" panose="020E0502030308020204" pitchFamily="34" charset="0"/>
              </a:rPr>
              <a:t>Dado a que la Iglesia estaba en la mente de Dios desde antes de la fundación del mundo, esto nos causa seguridad y confianza por medio de la fe en Él. </a:t>
            </a:r>
          </a:p>
          <a:p>
            <a:r>
              <a:rPr lang="es-ES" b="1" dirty="0">
                <a:solidFill>
                  <a:schemeClr val="bg1"/>
                </a:solidFill>
                <a:latin typeface="Maiandra GD" panose="020E0502030308020204" pitchFamily="34" charset="0"/>
              </a:rPr>
              <a:t>Por medio de la fe en Cristo, Él cristiano llega a poder obtener seguridad y confianza. </a:t>
            </a:r>
          </a:p>
          <a:p>
            <a:pPr algn="ctr"/>
            <a:r>
              <a:rPr lang="es-NI"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Efesios.3:13.</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Ruego, por tanto, que no desmayen a causa de mis tribulaciones por ustedes,</a:t>
            </a:r>
            <a:r>
              <a:rPr lang="es-ES" b="1" dirty="0">
                <a:solidFill>
                  <a:schemeClr val="bg1"/>
                </a:solidFill>
                <a:latin typeface="Maiandra GD" panose="020E0502030308020204" pitchFamily="34" charset="0"/>
              </a:rPr>
              <a:t> porque son su gloria.</a:t>
            </a:r>
          </a:p>
          <a:p>
            <a:r>
              <a:rPr lang="es-ES" b="1" dirty="0">
                <a:solidFill>
                  <a:schemeClr val="bg1"/>
                </a:solidFill>
                <a:latin typeface="Maiandra GD" panose="020E0502030308020204" pitchFamily="34" charset="0"/>
              </a:rPr>
              <a:t>Dado a la confianza y seguridad que tenemos por medio de la fe en Cristo.</a:t>
            </a:r>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55DA7385-DFD3-56A3-72CA-48B1F1BE53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1"/>
            <a:ext cx="3975650" cy="5532439"/>
          </a:xfrm>
          <a:prstGeom prst="rect">
            <a:avLst/>
          </a:prstGeom>
        </p:spPr>
      </p:pic>
    </p:spTree>
    <p:extLst>
      <p:ext uri="{BB962C8B-B14F-4D97-AF65-F5344CB8AC3E}">
        <p14:creationId xmlns:p14="http://schemas.microsoft.com/office/powerpoint/2010/main" val="3760921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r>
              <a:rPr lang="es-ES" b="1" dirty="0">
                <a:solidFill>
                  <a:schemeClr val="bg1"/>
                </a:solidFill>
                <a:latin typeface="Maiandra GD" panose="020E0502030308020204" pitchFamily="34" charset="0"/>
              </a:rPr>
              <a:t>A los principados y potestades en los lugares celestiales. </a:t>
            </a:r>
          </a:p>
          <a:p>
            <a:r>
              <a:rPr lang="es-ES" b="1" dirty="0">
                <a:solidFill>
                  <a:schemeClr val="bg1"/>
                </a:solidFill>
                <a:latin typeface="Maiandra GD" panose="020E0502030308020204" pitchFamily="34" charset="0"/>
              </a:rPr>
              <a:t>Lo cual implica que aun los seres espirituales que están en el cielo pueden aprender del plan de redención, del misterio escondido, por medio de la Iglesia. </a:t>
            </a:r>
          </a:p>
          <a:p>
            <a:r>
              <a:rPr lang="es-ES" b="1" dirty="0">
                <a:solidFill>
                  <a:schemeClr val="bg1"/>
                </a:solidFill>
                <a:latin typeface="Maiandra GD" panose="020E0502030308020204" pitchFamily="34" charset="0"/>
              </a:rPr>
              <a:t>Ahora los Ángeles en los lugares celestiales aprenden de la sabiduría de Dios que es el plan de redención para Él hombre.</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Efesios.3:11.</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conforme al propósito eterno</a:t>
            </a:r>
            <a:r>
              <a:rPr lang="es-ES" b="1" dirty="0">
                <a:solidFill>
                  <a:schemeClr val="bg1"/>
                </a:solidFill>
                <a:latin typeface="Maiandra GD" panose="020E0502030308020204" pitchFamily="34" charset="0"/>
              </a:rPr>
              <a:t> que llevó a cabo en Cristo Jesús nuestro Señor, </a:t>
            </a:r>
          </a:p>
          <a:p>
            <a:endParaRPr lang="es-ES"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0EC80742-B4CD-8D33-5EB3-086B2F5FA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1"/>
            <a:ext cx="3975650" cy="5532437"/>
          </a:xfrm>
          <a:prstGeom prst="rect">
            <a:avLst/>
          </a:prstGeom>
        </p:spPr>
      </p:pic>
    </p:spTree>
    <p:extLst>
      <p:ext uri="{BB962C8B-B14F-4D97-AF65-F5344CB8AC3E}">
        <p14:creationId xmlns:p14="http://schemas.microsoft.com/office/powerpoint/2010/main" val="37125957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lnSpcReduction="10000"/>
          </a:bodyPr>
          <a:lstStyle/>
          <a:p>
            <a:r>
              <a:rPr lang="es-ES" b="1" dirty="0">
                <a:solidFill>
                  <a:schemeClr val="bg1"/>
                </a:solidFill>
                <a:latin typeface="Maiandra GD" panose="020E0502030308020204" pitchFamily="34" charset="0"/>
              </a:rPr>
              <a:t>Y también por haberles aclarado el misterio de Cristo, Él apóstol le pide que no desmayen por las tribulaciones, las cuales son para la gloria de ellos, ya que el Evangelio necesita ser predicado, venga lo que venga. </a:t>
            </a:r>
          </a:p>
          <a:p>
            <a:r>
              <a:rPr lang="es-ES" b="1" dirty="0">
                <a:solidFill>
                  <a:schemeClr val="bg1"/>
                </a:solidFill>
                <a:latin typeface="Maiandra GD" panose="020E0502030308020204" pitchFamily="34" charset="0"/>
              </a:rPr>
              <a:t>Algo importante que aprendemos es que aun cuando Él apóstol estaba en la cárcel.</a:t>
            </a:r>
          </a:p>
          <a:p>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Efesios.3:1.</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Efesios.6:19.</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Oren también por mí, para que me sea dada palabra al abrir mi boca,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a fin de dar a conocer sin temor el misterio del evangelio,</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Él exhortaba a los hermanos en Efeso a que no desmayaran. </a:t>
            </a:r>
          </a:p>
          <a:p>
            <a:endParaRPr lang="es-ES" b="1" dirty="0">
              <a:solidFill>
                <a:schemeClr val="bg1"/>
              </a:solidFill>
              <a:latin typeface="Maiandra GD" panose="020E0502030308020204" pitchFamily="34" charset="0"/>
            </a:endParaRPr>
          </a:p>
        </p:txBody>
      </p:sp>
      <p:pic>
        <p:nvPicPr>
          <p:cNvPr id="6" name="Imagen 5">
            <a:extLst>
              <a:ext uri="{FF2B5EF4-FFF2-40B4-BE49-F238E27FC236}">
                <a16:creationId xmlns:a16="http://schemas.microsoft.com/office/drawing/2014/main" id="{4020CE88-A988-B96E-B281-AF944C76C2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0"/>
            <a:ext cx="3975650" cy="5532437"/>
          </a:xfrm>
          <a:prstGeom prst="rect">
            <a:avLst/>
          </a:prstGeom>
          <a:solidFill>
            <a:srgbClr val="7030A0"/>
          </a:solidFill>
        </p:spPr>
      </p:pic>
    </p:spTree>
    <p:extLst>
      <p:ext uri="{BB962C8B-B14F-4D97-AF65-F5344CB8AC3E}">
        <p14:creationId xmlns:p14="http://schemas.microsoft.com/office/powerpoint/2010/main" val="1518717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r>
              <a:rPr lang="es-ES" b="1" dirty="0">
                <a:solidFill>
                  <a:schemeClr val="bg1"/>
                </a:solidFill>
                <a:latin typeface="Maiandra GD" panose="020E0502030308020204" pitchFamily="34" charset="0"/>
              </a:rPr>
              <a:t>Que siguieran fiel ya que el trabajo en Él Señor no es en vano.</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 Corintios.15:58.</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Por tanto, mis amados hermanos, estén firmes, constantes, abundando siempre en la obra del Señor,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sabiendo que su trabajo en el Señor no es en vano.</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Dios nunca se va a olvidar del trabajo que hagamos por Él.</a:t>
            </a:r>
          </a:p>
          <a:p>
            <a:r>
              <a:rPr lang="es-ES" b="1" dirty="0">
                <a:solidFill>
                  <a:schemeClr val="bg1"/>
                </a:solidFill>
                <a:latin typeface="Maiandra GD" panose="020E0502030308020204" pitchFamily="34" charset="0"/>
              </a:rPr>
              <a:t>Él nos va a recompensar en un día con la vida eterna.</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Hebreos.6:10.</a:t>
            </a:r>
            <a:r>
              <a:rPr lang="es-ES" b="1" dirty="0">
                <a:solidFill>
                  <a:schemeClr val="bg1"/>
                </a:solidFill>
                <a:latin typeface="Maiandra GD" panose="020E0502030308020204" pitchFamily="34" charset="0"/>
              </a:rPr>
              <a:t> </a:t>
            </a:r>
            <a:endParaRPr lang="es-NI" b="1" dirty="0">
              <a:solidFill>
                <a:schemeClr val="bg1"/>
              </a:solidFill>
              <a:latin typeface="Maiandra GD" panose="020E0502030308020204" pitchFamily="34" charset="0"/>
            </a:endParaRPr>
          </a:p>
        </p:txBody>
      </p:sp>
      <p:pic>
        <p:nvPicPr>
          <p:cNvPr id="6" name="Imagen 5">
            <a:extLst>
              <a:ext uri="{FF2B5EF4-FFF2-40B4-BE49-F238E27FC236}">
                <a16:creationId xmlns:a16="http://schemas.microsoft.com/office/drawing/2014/main" id="{AC4D3A88-D6C5-550C-5842-1DA3BA11FD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 y="1325561"/>
            <a:ext cx="3975653" cy="5532436"/>
          </a:xfrm>
          <a:prstGeom prst="rect">
            <a:avLst/>
          </a:prstGeom>
        </p:spPr>
      </p:pic>
    </p:spTree>
    <p:extLst>
      <p:ext uri="{BB962C8B-B14F-4D97-AF65-F5344CB8AC3E}">
        <p14:creationId xmlns:p14="http://schemas.microsoft.com/office/powerpoint/2010/main" val="8669543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r>
              <a:rPr lang="es-ES" b="1" u="sng" dirty="0">
                <a:effectLst>
                  <a:outerShdw blurRad="38100" dist="38100" dir="2700000" algn="tl">
                    <a:srgbClr val="000000">
                      <a:alpha val="43137"/>
                    </a:srgbClr>
                  </a:outerShdw>
                </a:effectLst>
                <a:highlight>
                  <a:srgbClr val="66FF66"/>
                </a:highlight>
                <a:latin typeface="Maiandra GD" panose="020E0502030308020204" pitchFamily="34" charset="0"/>
              </a:rPr>
              <a:t>Porque Dios no es injusto como para olvidarse de la obra de ustedes</a:t>
            </a:r>
            <a:r>
              <a:rPr lang="es-ES" b="1" dirty="0">
                <a:solidFill>
                  <a:schemeClr val="bg1"/>
                </a:solidFill>
                <a:latin typeface="Maiandra GD" panose="020E0502030308020204" pitchFamily="34" charset="0"/>
              </a:rPr>
              <a:t> y del amor que han mostrado hacia Su nombre, habiendo servido, y sirviendo aún, a los santos. </a:t>
            </a:r>
          </a:p>
          <a:p>
            <a:r>
              <a:rPr lang="es-ES" b="1" dirty="0">
                <a:solidFill>
                  <a:schemeClr val="bg1"/>
                </a:solidFill>
                <a:latin typeface="Maiandra GD" panose="020E0502030308020204" pitchFamily="34" charset="0"/>
              </a:rPr>
              <a:t>Nunca desmayemos hermano por la obra del Señor, enseñemos siempre este misterio que es el evangelio para todo el mundo que no hace distinción de persona.</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Colosenses.3:11.</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En esta renovación no hay distinción</a:t>
            </a:r>
            <a:r>
              <a:rPr lang="es-ES" b="1" dirty="0">
                <a:solidFill>
                  <a:schemeClr val="bg1"/>
                </a:solidFill>
                <a:latin typeface="Maiandra GD" panose="020E0502030308020204" pitchFamily="34" charset="0"/>
              </a:rPr>
              <a:t> entre griego y judío, circunciso e incircunciso, bárbaro, Escita, esclavo o libre, sino que Cristo es todo, y en todos. </a:t>
            </a:r>
          </a:p>
          <a:p>
            <a:endParaRPr lang="es-ES"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0EC80742-B4CD-8D33-5EB3-086B2F5FA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1"/>
            <a:ext cx="3975650" cy="5532437"/>
          </a:xfrm>
          <a:prstGeom prst="rect">
            <a:avLst/>
          </a:prstGeom>
        </p:spPr>
      </p:pic>
    </p:spTree>
    <p:extLst>
      <p:ext uri="{BB962C8B-B14F-4D97-AF65-F5344CB8AC3E}">
        <p14:creationId xmlns:p14="http://schemas.microsoft.com/office/powerpoint/2010/main" val="268208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UNA GLORIOSA ORACIÓN.</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EFESIOS.3:14-21.</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4010024" y="1325562"/>
            <a:ext cx="8181976" cy="5532437"/>
          </a:xfrm>
        </p:spPr>
        <p:txBody>
          <a:bodyPr>
            <a:normAutofit lnSpcReduction="10000"/>
          </a:bodyPr>
          <a:lstStyle/>
          <a:p>
            <a:r>
              <a:rPr lang="es-ES" b="1" dirty="0">
                <a:solidFill>
                  <a:schemeClr val="bg1"/>
                </a:solidFill>
                <a:latin typeface="Maiandra GD" panose="020E0502030308020204" pitchFamily="34" charset="0"/>
              </a:rPr>
              <a:t>Por esta causa, pues, doblo mis rodillas ante el Padre de nuestro Señor Jesucristo, </a:t>
            </a:r>
          </a:p>
          <a:p>
            <a:pPr algn="ctr"/>
            <a:r>
              <a:rPr lang="es-ES" b="1" u="sng" dirty="0">
                <a:effectLst>
                  <a:outerShdw blurRad="38100" dist="38100" dir="2700000" algn="tl">
                    <a:srgbClr val="000000">
                      <a:alpha val="43137"/>
                    </a:srgbClr>
                  </a:outerShdw>
                </a:effectLst>
                <a:highlight>
                  <a:srgbClr val="66FF66"/>
                </a:highlight>
                <a:latin typeface="Maiandra GD" panose="020E0502030308020204" pitchFamily="34" charset="0"/>
              </a:rPr>
              <a:t>¿Por cuál causa?</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Para que no desmayen a causa de las tribulaciones de Pablo. </a:t>
            </a:r>
          </a:p>
          <a:p>
            <a:r>
              <a:rPr lang="es-ES" b="1" dirty="0">
                <a:solidFill>
                  <a:schemeClr val="bg1"/>
                </a:solidFill>
                <a:latin typeface="Maiandra GD" panose="020E0502030308020204" pitchFamily="34" charset="0"/>
              </a:rPr>
              <a:t>Él apóstol dobla sus rodillas ante Dios. </a:t>
            </a:r>
          </a:p>
          <a:p>
            <a:r>
              <a:rPr lang="es-ES" b="1" dirty="0">
                <a:solidFill>
                  <a:schemeClr val="bg1"/>
                </a:solidFill>
                <a:latin typeface="Maiandra GD" panose="020E0502030308020204" pitchFamily="34" charset="0"/>
              </a:rPr>
              <a:t>Esta era una de las posturas de la oración.</a:t>
            </a:r>
          </a:p>
          <a:p>
            <a:r>
              <a:rPr lang="es-ES" b="1" dirty="0">
                <a:solidFill>
                  <a:schemeClr val="bg1"/>
                </a:solidFill>
                <a:latin typeface="Maiandra GD" panose="020E0502030308020204" pitchFamily="34" charset="0"/>
              </a:rPr>
              <a:t>Existían muchas posturas en cuanto a la oración. </a:t>
            </a:r>
          </a:p>
          <a:p>
            <a:r>
              <a:rPr lang="es-ES" b="1" dirty="0">
                <a:solidFill>
                  <a:schemeClr val="bg1"/>
                </a:solidFill>
                <a:latin typeface="Maiandra GD" panose="020E0502030308020204" pitchFamily="34" charset="0"/>
              </a:rPr>
              <a:t>No hay mandamiento en cuanto a la postura al orar.</a:t>
            </a:r>
          </a:p>
          <a:p>
            <a:r>
              <a:rPr lang="es-ES" b="1" dirty="0">
                <a:solidFill>
                  <a:schemeClr val="bg1"/>
                </a:solidFill>
                <a:latin typeface="Maiandra GD" panose="020E0502030308020204" pitchFamily="34" charset="0"/>
              </a:rPr>
              <a:t>Los Judíos muchas veces oraban de pie.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Mateo.6:5.</a:t>
            </a:r>
            <a:r>
              <a:rPr lang="es-ES" b="1" dirty="0">
                <a:solidFill>
                  <a:schemeClr val="bg1"/>
                </a:solidFill>
                <a:latin typeface="Maiandra GD" panose="020E0502030308020204" pitchFamily="34" charset="0"/>
              </a:rPr>
              <a:t> </a:t>
            </a:r>
          </a:p>
        </p:txBody>
      </p:sp>
      <p:pic>
        <p:nvPicPr>
          <p:cNvPr id="3" name="Imagen 2">
            <a:extLst>
              <a:ext uri="{FF2B5EF4-FFF2-40B4-BE49-F238E27FC236}">
                <a16:creationId xmlns:a16="http://schemas.microsoft.com/office/drawing/2014/main" id="{ABF30DFC-4E7F-33E2-816F-791C5A389A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0"/>
            <a:ext cx="4010024" cy="5532437"/>
          </a:xfrm>
          <a:prstGeom prst="rect">
            <a:avLst/>
          </a:prstGeom>
          <a:solidFill>
            <a:srgbClr val="00B0F0"/>
          </a:solidFill>
        </p:spPr>
      </p:pic>
    </p:spTree>
    <p:extLst>
      <p:ext uri="{BB962C8B-B14F-4D97-AF65-F5344CB8AC3E}">
        <p14:creationId xmlns:p14="http://schemas.microsoft.com/office/powerpoint/2010/main" val="18802904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additive="base">
                                        <p:cTn id="3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 calcmode="lin" valueType="num">
                                      <p:cBhvr additive="base">
                                        <p:cTn id="4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 calcmode="lin" valueType="num">
                                      <p:cBhvr additive="base">
                                        <p:cTn id="50"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additive="base">
                                        <p:cTn id="56"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5">
                                            <p:txEl>
                                              <p:pRg st="8" end="8"/>
                                            </p:txEl>
                                          </p:spTgt>
                                        </p:tgtEl>
                                        <p:attrNameLst>
                                          <p:attrName>style.visibility</p:attrName>
                                        </p:attrNameLst>
                                      </p:cBhvr>
                                      <p:to>
                                        <p:strVal val="visible"/>
                                      </p:to>
                                    </p:set>
                                    <p:anim calcmode="lin" valueType="num">
                                      <p:cBhvr additive="base">
                                        <p:cTn id="6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UNA GLORIOSA ORACIÓN.</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EFESIOS.3:14-21.</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49" y="1325562"/>
            <a:ext cx="8216351" cy="5532437"/>
          </a:xfrm>
        </p:spPr>
        <p:txBody>
          <a:bodyPr>
            <a:normAutofit/>
          </a:bodyPr>
          <a:lstStyle/>
          <a:p>
            <a:r>
              <a:rPr lang="es-ES" b="1" dirty="0">
                <a:solidFill>
                  <a:schemeClr val="bg1"/>
                </a:solidFill>
                <a:latin typeface="Maiandra GD" panose="020E0502030308020204" pitchFamily="34" charset="0"/>
              </a:rPr>
              <a:t>»Cuando ustedes oren, no sean como los hipócritas;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porque a ellos les gusta ponerse en pie y orar en las sinagogas</a:t>
            </a:r>
            <a:r>
              <a:rPr lang="es-ES" b="1" dirty="0">
                <a:solidFill>
                  <a:schemeClr val="bg1"/>
                </a:solidFill>
                <a:latin typeface="Maiandra GD" panose="020E0502030308020204" pitchFamily="34" charset="0"/>
              </a:rPr>
              <a:t> y en las esquinas de las calles, para ser vistos por los hombres. En verdad les digo que ya han recibido su recompensa.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Lucas.18:11, 13.</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»El fariseo puesto en pie,</a:t>
            </a:r>
            <a:r>
              <a:rPr lang="es-ES" b="1" dirty="0">
                <a:solidFill>
                  <a:schemeClr val="bg1"/>
                </a:solidFill>
                <a:latin typeface="Maiandra GD" panose="020E0502030308020204" pitchFamily="34" charset="0"/>
              </a:rPr>
              <a:t> oraba para sí de esta manera: “Dios, te doy gracias porque no soy como los demás hombres: estafadores, injustos, adúlteros; ni aun como este recaudador de impuestos.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V.13.</a:t>
            </a:r>
            <a:endParaRPr lang="es-NI"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endParaRPr>
          </a:p>
        </p:txBody>
      </p:sp>
      <p:pic>
        <p:nvPicPr>
          <p:cNvPr id="3" name="Imagen 2">
            <a:extLst>
              <a:ext uri="{FF2B5EF4-FFF2-40B4-BE49-F238E27FC236}">
                <a16:creationId xmlns:a16="http://schemas.microsoft.com/office/drawing/2014/main" id="{60BBACBF-1EC9-2172-12C9-98B75F3E8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 y="1325561"/>
            <a:ext cx="3971923" cy="5532436"/>
          </a:xfrm>
          <a:prstGeom prst="rect">
            <a:avLst/>
          </a:prstGeom>
        </p:spPr>
      </p:pic>
    </p:spTree>
    <p:extLst>
      <p:ext uri="{BB962C8B-B14F-4D97-AF65-F5344CB8AC3E}">
        <p14:creationId xmlns:p14="http://schemas.microsoft.com/office/powerpoint/2010/main" val="3876095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UNA GLORIOSA ORACIÓN.</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EFESIOS.3:14-21.</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49" y="1325562"/>
            <a:ext cx="8216351" cy="5532437"/>
          </a:xfrm>
        </p:spPr>
        <p:txBody>
          <a:bodyPr>
            <a:normAutofit/>
          </a:bodyPr>
          <a:lstStyle/>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»Pero el recaudador de impuestos, de pie y a cierta distancia,</a:t>
            </a:r>
            <a:r>
              <a:rPr lang="es-ES" b="1" dirty="0">
                <a:solidFill>
                  <a:schemeClr val="bg1"/>
                </a:solidFill>
                <a:latin typeface="Maiandra GD" panose="020E0502030308020204" pitchFamily="34" charset="0"/>
              </a:rPr>
              <a:t> no quería ni siquiera alzar los ojos al cielo, sino que se golpeaba el pecho, diciendo: “Dios, ten piedad de mí, pecador”. </a:t>
            </a:r>
          </a:p>
          <a:p>
            <a:r>
              <a:rPr lang="es-ES" b="1" dirty="0">
                <a:solidFill>
                  <a:schemeClr val="bg1"/>
                </a:solidFill>
                <a:latin typeface="Maiandra GD" panose="020E0502030308020204" pitchFamily="34" charset="0"/>
              </a:rPr>
              <a:t>En la dedicación del templo Salomón se rodillo.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 Reyes.8:54.</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Cuando Salomón terminó de decir toda esta oración y súplica al SEÑOR, se levantó de delante del altar del SEÑOR,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de estar de rodillas con sus manos extendidas hacia el cielo.</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Esteban oro de rodillas en su muerte.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Hechos.7:60.</a:t>
            </a:r>
            <a:r>
              <a:rPr lang="es-ES" b="1" dirty="0">
                <a:solidFill>
                  <a:schemeClr val="bg1"/>
                </a:solidFill>
                <a:latin typeface="Maiandra GD" panose="020E0502030308020204" pitchFamily="34" charset="0"/>
              </a:rPr>
              <a:t> </a:t>
            </a:r>
          </a:p>
          <a:p>
            <a:endParaRPr lang="es-ES" b="1" dirty="0">
              <a:solidFill>
                <a:schemeClr val="bg1"/>
              </a:solidFill>
              <a:latin typeface="Maiandra GD" panose="020E0502030308020204" pitchFamily="34" charset="0"/>
            </a:endParaRPr>
          </a:p>
        </p:txBody>
      </p:sp>
      <p:pic>
        <p:nvPicPr>
          <p:cNvPr id="6" name="Imagen 5">
            <a:extLst>
              <a:ext uri="{FF2B5EF4-FFF2-40B4-BE49-F238E27FC236}">
                <a16:creationId xmlns:a16="http://schemas.microsoft.com/office/drawing/2014/main" id="{4AC17249-4E78-7013-408E-267589482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1"/>
            <a:ext cx="3975647" cy="5532436"/>
          </a:xfrm>
          <a:prstGeom prst="rect">
            <a:avLst/>
          </a:prstGeom>
        </p:spPr>
      </p:pic>
    </p:spTree>
    <p:extLst>
      <p:ext uri="{BB962C8B-B14F-4D97-AF65-F5344CB8AC3E}">
        <p14:creationId xmlns:p14="http://schemas.microsoft.com/office/powerpoint/2010/main" val="23580635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UNA GLORIOSA ORACIÓN.</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EFESIOS.3:14-21.</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4010024" y="1325562"/>
            <a:ext cx="8181975" cy="5532437"/>
          </a:xfrm>
        </p:spPr>
        <p:txBody>
          <a:bodyPr>
            <a:normAutofit lnSpcReduction="10000"/>
          </a:bodyPr>
          <a:lstStyle/>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Cayendo de rodillas, clamó en alta voz:</a:t>
            </a:r>
            <a:r>
              <a:rPr lang="es-ES" b="1" dirty="0">
                <a:solidFill>
                  <a:schemeClr val="bg1"/>
                </a:solidFill>
                <a:latin typeface="Maiandra GD" panose="020E0502030308020204" pitchFamily="34" charset="0"/>
              </a:rPr>
              <a:t> «Señor, no les tomes en cuenta este pecado». Habiendo dicho esto, durmió. </a:t>
            </a:r>
          </a:p>
          <a:p>
            <a:r>
              <a:rPr lang="es-ES" b="1" dirty="0">
                <a:solidFill>
                  <a:schemeClr val="bg1"/>
                </a:solidFill>
                <a:latin typeface="Maiandra GD" panose="020E0502030308020204" pitchFamily="34" charset="0"/>
              </a:rPr>
              <a:t>Pedro oro de rodillas cuando resucito a Dorcas.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Hechos.9:40.</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Pero Pedro, haciendo salir a todos,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se arrodilló y oró,</a:t>
            </a:r>
            <a:r>
              <a:rPr lang="es-ES" b="1" dirty="0">
                <a:solidFill>
                  <a:schemeClr val="bg1"/>
                </a:solidFill>
                <a:latin typeface="Maiandra GD" panose="020E0502030308020204" pitchFamily="34" charset="0"/>
              </a:rPr>
              <a:t> y volviéndose al cadáver, dijo: «Tabita, levántate». Ella abrió los ojos, y al ver a Pedro, se incorporó. </a:t>
            </a:r>
          </a:p>
          <a:p>
            <a:r>
              <a:rPr lang="es-ES" b="1" dirty="0">
                <a:solidFill>
                  <a:schemeClr val="bg1"/>
                </a:solidFill>
                <a:latin typeface="Maiandra GD" panose="020E0502030308020204" pitchFamily="34" charset="0"/>
              </a:rPr>
              <a:t>Pablo oro de rodillas en varias ocasiones.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Hechos. 20:36.</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Cuando Pablo terminó de hablar,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se arrodilló y oró con todos ellos.</a:t>
            </a:r>
            <a:r>
              <a:rPr lang="es-ES" b="1" dirty="0">
                <a:solidFill>
                  <a:schemeClr val="bg1"/>
                </a:solidFill>
                <a:latin typeface="Maiandra GD" panose="020E0502030308020204" pitchFamily="34" charset="0"/>
              </a:rPr>
              <a:t> </a:t>
            </a:r>
          </a:p>
        </p:txBody>
      </p:sp>
      <p:pic>
        <p:nvPicPr>
          <p:cNvPr id="6" name="Imagen 5">
            <a:extLst>
              <a:ext uri="{FF2B5EF4-FFF2-40B4-BE49-F238E27FC236}">
                <a16:creationId xmlns:a16="http://schemas.microsoft.com/office/drawing/2014/main" id="{771D9717-DEAE-59CB-B6FB-2EEBCE61FB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0199"/>
            <a:ext cx="4010022" cy="5348288"/>
          </a:xfrm>
          <a:prstGeom prst="rect">
            <a:avLst/>
          </a:prstGeom>
        </p:spPr>
      </p:pic>
    </p:spTree>
    <p:extLst>
      <p:ext uri="{BB962C8B-B14F-4D97-AF65-F5344CB8AC3E}">
        <p14:creationId xmlns:p14="http://schemas.microsoft.com/office/powerpoint/2010/main" val="285568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UNA GLORIOSA ORACIÓN.</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EFESIOS.3:14-21.</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4010024" y="1325562"/>
            <a:ext cx="8181976" cy="5532437"/>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Hechos.21:5.</a:t>
            </a:r>
          </a:p>
          <a:p>
            <a:r>
              <a:rPr lang="es-ES" b="1" dirty="0">
                <a:solidFill>
                  <a:schemeClr val="bg1"/>
                </a:solidFill>
                <a:latin typeface="Maiandra GD" panose="020E0502030308020204" pitchFamily="34" charset="0"/>
              </a:rPr>
              <a:t>Pasados aquellos días partimos y emprendimos nuestro viaje mientras que todos ellos, con sus mujeres e hijos, nos acompañaron hasta las afueras de la ciudad.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Después de arrodillarnos y orar en la playa,</a:t>
            </a:r>
            <a:r>
              <a:rPr lang="es-ES" b="1" dirty="0">
                <a:solidFill>
                  <a:schemeClr val="bg1"/>
                </a:solidFill>
                <a:latin typeface="Maiandra GD" panose="020E0502030308020204" pitchFamily="34" charset="0"/>
              </a:rPr>
              <a:t> nos despedimos unos de otros.  </a:t>
            </a:r>
          </a:p>
          <a:p>
            <a:r>
              <a:rPr lang="es-ES" b="1" dirty="0">
                <a:solidFill>
                  <a:schemeClr val="bg1"/>
                </a:solidFill>
                <a:latin typeface="Maiandra GD" panose="020E0502030308020204" pitchFamily="34" charset="0"/>
              </a:rPr>
              <a:t>Jesús cuando oro en Getsemaní.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Lucas.22:41.</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Y se apartó de ellos como a un tiro de piedra, </a:t>
            </a:r>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y poniéndose de rodillas, oraba,</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Otros oraban postrados en el suelo.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Lucas.5:12.</a:t>
            </a:r>
          </a:p>
        </p:txBody>
      </p:sp>
      <p:pic>
        <p:nvPicPr>
          <p:cNvPr id="3" name="Imagen 2">
            <a:extLst>
              <a:ext uri="{FF2B5EF4-FFF2-40B4-BE49-F238E27FC236}">
                <a16:creationId xmlns:a16="http://schemas.microsoft.com/office/drawing/2014/main" id="{ABF30DFC-4E7F-33E2-816F-791C5A389A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0"/>
            <a:ext cx="4010024" cy="5532437"/>
          </a:xfrm>
          <a:prstGeom prst="rect">
            <a:avLst/>
          </a:prstGeom>
          <a:solidFill>
            <a:srgbClr val="00B0F0"/>
          </a:solidFill>
        </p:spPr>
      </p:pic>
    </p:spTree>
    <p:extLst>
      <p:ext uri="{BB962C8B-B14F-4D97-AF65-F5344CB8AC3E}">
        <p14:creationId xmlns:p14="http://schemas.microsoft.com/office/powerpoint/2010/main" val="30872977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lnSpcReduction="10000"/>
          </a:bodyPr>
          <a:lstStyle/>
          <a:p>
            <a:r>
              <a:rPr lang="es-ES" b="1" dirty="0">
                <a:solidFill>
                  <a:schemeClr val="bg1"/>
                </a:solidFill>
                <a:latin typeface="Maiandra GD" panose="020E0502030308020204" pitchFamily="34" charset="0"/>
              </a:rPr>
              <a:t>Cristo necesita gente como Pablo, que le sirvan voluntariamente y con una actitud feliz.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Filipenses.4:4.</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Regocíjense en el Señor siempre.</a:t>
            </a:r>
            <a:r>
              <a:rPr lang="es-ES" b="1" dirty="0">
                <a:solidFill>
                  <a:schemeClr val="bg1"/>
                </a:solidFill>
                <a:latin typeface="Maiandra GD" panose="020E0502030308020204" pitchFamily="34" charset="0"/>
              </a:rPr>
              <a:t> Otra vez lo diré: ¡Regocíjense!  </a:t>
            </a:r>
          </a:p>
          <a:p>
            <a:r>
              <a:rPr lang="es-ES" b="1" dirty="0">
                <a:solidFill>
                  <a:schemeClr val="bg1"/>
                </a:solidFill>
                <a:latin typeface="Maiandra GD" panose="020E0502030308020204" pitchFamily="34" charset="0"/>
              </a:rPr>
              <a:t>Muchos hoy en día, son prisioneros de Cristo, pero, actúan como si fuesen prisioneros a la fuerza, y como si Cristo los maltrataras viniendo a la fuerza a los servicios, no queriéndose envolver en las cosas de Dios. </a:t>
            </a:r>
          </a:p>
          <a:p>
            <a:r>
              <a:rPr lang="es-ES" b="1" dirty="0">
                <a:solidFill>
                  <a:schemeClr val="bg1"/>
                </a:solidFill>
                <a:latin typeface="Maiandra GD" panose="020E0502030308020204" pitchFamily="34" charset="0"/>
              </a:rPr>
              <a:t>Un prisionero hace lo que Él que lo tiene por prisionero le dice, y nosotros como prisioneros voluntarios de Cristo hacemos lo que Él nos dice. </a:t>
            </a:r>
            <a:endParaRPr lang="es-NI" b="1" dirty="0">
              <a:solidFill>
                <a:schemeClr val="bg1"/>
              </a:solidFill>
              <a:latin typeface="Maiandra GD" panose="020E0502030308020204" pitchFamily="34" charset="0"/>
            </a:endParaRPr>
          </a:p>
        </p:txBody>
      </p:sp>
      <p:pic>
        <p:nvPicPr>
          <p:cNvPr id="6" name="Imagen 5">
            <a:extLst>
              <a:ext uri="{FF2B5EF4-FFF2-40B4-BE49-F238E27FC236}">
                <a16:creationId xmlns:a16="http://schemas.microsoft.com/office/drawing/2014/main" id="{BB9090E5-7DD5-7F7E-8963-F690A0728A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87" y="1325560"/>
            <a:ext cx="4010025" cy="5532439"/>
          </a:xfrm>
          <a:prstGeom prst="rect">
            <a:avLst/>
          </a:prstGeom>
          <a:solidFill>
            <a:srgbClr val="0070C0"/>
          </a:solidFill>
        </p:spPr>
      </p:pic>
    </p:spTree>
    <p:extLst>
      <p:ext uri="{BB962C8B-B14F-4D97-AF65-F5344CB8AC3E}">
        <p14:creationId xmlns:p14="http://schemas.microsoft.com/office/powerpoint/2010/main" val="2390850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UNA GLORIOSA ORACIÓN.</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EFESIOS.3:14-21.</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4010024" y="1325562"/>
            <a:ext cx="8181975" cy="5532437"/>
          </a:xfrm>
        </p:spPr>
        <p:txBody>
          <a:bodyPr>
            <a:normAutofit lnSpcReduction="10000"/>
          </a:bodyPr>
          <a:lstStyle/>
          <a:p>
            <a:r>
              <a:rPr lang="es-ES" b="1" dirty="0">
                <a:solidFill>
                  <a:schemeClr val="bg1"/>
                </a:solidFill>
                <a:latin typeface="Maiandra GD" panose="020E0502030308020204" pitchFamily="34" charset="0"/>
              </a:rPr>
              <a:t>Estando Jesús en una de las ciudades, había allí un hombre lleno de lepra, y cuando vio a Jesús,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cayó sobre su rostro y le rogó: «Señor, si quieres, puedes limpiarme».</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En la Biblia encontramos muchas maneras de orar, la postura no es lo importante al momento de orar.</a:t>
            </a:r>
          </a:p>
          <a:p>
            <a:r>
              <a:rPr lang="es-ES" b="1" dirty="0">
                <a:solidFill>
                  <a:schemeClr val="bg1"/>
                </a:solidFill>
                <a:latin typeface="Maiandra GD" panose="020E0502030308020204" pitchFamily="34" charset="0"/>
              </a:rPr>
              <a:t>Por lo tanto, no hagamos leyes donde la Biblia no las hace.</a:t>
            </a:r>
          </a:p>
          <a:p>
            <a:r>
              <a:rPr lang="es-ES" b="1" dirty="0">
                <a:solidFill>
                  <a:schemeClr val="bg1"/>
                </a:solidFill>
                <a:latin typeface="Maiandra GD" panose="020E0502030308020204" pitchFamily="34" charset="0"/>
              </a:rPr>
              <a:t>Lo importante es comunicarnos a Dios por medio de la oración. </a:t>
            </a:r>
          </a:p>
          <a:p>
            <a:r>
              <a:rPr lang="es-ES" b="1" dirty="0">
                <a:solidFill>
                  <a:schemeClr val="bg1"/>
                </a:solidFill>
                <a:latin typeface="Maiandra GD" panose="020E0502030308020204" pitchFamily="34" charset="0"/>
              </a:rPr>
              <a:t>La postura no tiene nada que ver al momento de orarle a Dios.</a:t>
            </a:r>
          </a:p>
          <a:p>
            <a:endParaRPr lang="es-ES"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43B97D34-D21C-7AE9-05D2-6D3ABB2AC3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 y="1325561"/>
            <a:ext cx="4010020" cy="5532437"/>
          </a:xfrm>
          <a:prstGeom prst="rect">
            <a:avLst/>
          </a:prstGeom>
          <a:solidFill>
            <a:srgbClr val="00B0F0"/>
          </a:solidFill>
        </p:spPr>
      </p:pic>
    </p:spTree>
    <p:extLst>
      <p:ext uri="{BB962C8B-B14F-4D97-AF65-F5344CB8AC3E}">
        <p14:creationId xmlns:p14="http://schemas.microsoft.com/office/powerpoint/2010/main" val="1695265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UNA GLORIOSA ORACIÓN.</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EFESIOS.3:14-21.</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49" y="1325562"/>
            <a:ext cx="8216351" cy="5532437"/>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Efesios.3:15.</a:t>
            </a:r>
          </a:p>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de quien recibe nombre toda familia</a:t>
            </a:r>
            <a:r>
              <a:rPr lang="es-ES" b="1" dirty="0">
                <a:solidFill>
                  <a:schemeClr val="bg1"/>
                </a:solidFill>
                <a:latin typeface="Maiandra GD" panose="020E0502030308020204" pitchFamily="34" charset="0"/>
              </a:rPr>
              <a:t> en el cielo y en la tierra. </a:t>
            </a:r>
          </a:p>
          <a:p>
            <a:r>
              <a:rPr lang="es-ES" b="1" dirty="0">
                <a:solidFill>
                  <a:schemeClr val="bg1"/>
                </a:solidFill>
                <a:latin typeface="Maiandra GD" panose="020E0502030308020204" pitchFamily="34" charset="0"/>
              </a:rPr>
              <a:t>Es del Padre de quien vienen todas las bendiciones.</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Santiago.1:17.</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Toda buena dádiva y todo don perfecto viene de lo alto, desciende del Padre de las luces,</a:t>
            </a:r>
            <a:r>
              <a:rPr lang="es-ES" b="1" dirty="0">
                <a:solidFill>
                  <a:schemeClr val="bg1"/>
                </a:solidFill>
                <a:latin typeface="Maiandra GD" panose="020E0502030308020204" pitchFamily="34" charset="0"/>
              </a:rPr>
              <a:t> con el cual no hay cambio ni sombra de variación. </a:t>
            </a:r>
          </a:p>
          <a:p>
            <a:r>
              <a:rPr lang="es-ES" b="1" dirty="0">
                <a:solidFill>
                  <a:schemeClr val="bg1"/>
                </a:solidFill>
                <a:latin typeface="Maiandra GD" panose="020E0502030308020204" pitchFamily="34" charset="0"/>
              </a:rPr>
              <a:t>Y es Él Padre común de ángeles, y de todos los hombres, tanto de los gentiles como de los judíos. Es Él "Padre de los espíritus" de todos.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Hebreos.12:9.</a:t>
            </a:r>
            <a:r>
              <a:rPr lang="es-ES" b="1" dirty="0">
                <a:solidFill>
                  <a:schemeClr val="bg1"/>
                </a:solidFill>
                <a:latin typeface="Maiandra GD" panose="020E0502030308020204" pitchFamily="34" charset="0"/>
              </a:rPr>
              <a:t> </a:t>
            </a:r>
          </a:p>
          <a:p>
            <a:endParaRPr lang="es-NI" b="1" dirty="0">
              <a:solidFill>
                <a:schemeClr val="bg1"/>
              </a:solidFill>
              <a:latin typeface="Maiandra GD" panose="020E0502030308020204" pitchFamily="34" charset="0"/>
            </a:endParaRPr>
          </a:p>
        </p:txBody>
      </p:sp>
      <p:pic>
        <p:nvPicPr>
          <p:cNvPr id="6" name="Imagen 5">
            <a:extLst>
              <a:ext uri="{FF2B5EF4-FFF2-40B4-BE49-F238E27FC236}">
                <a16:creationId xmlns:a16="http://schemas.microsoft.com/office/drawing/2014/main" id="{4AC17249-4E78-7013-408E-267589482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1"/>
            <a:ext cx="3975647" cy="5532436"/>
          </a:xfrm>
          <a:prstGeom prst="rect">
            <a:avLst/>
          </a:prstGeom>
        </p:spPr>
      </p:pic>
    </p:spTree>
    <p:extLst>
      <p:ext uri="{BB962C8B-B14F-4D97-AF65-F5344CB8AC3E}">
        <p14:creationId xmlns:p14="http://schemas.microsoft.com/office/powerpoint/2010/main" val="27363052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UNA GLORIOSA ORACIÓN.</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EFESIOS.3:14-21.</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49" y="1325562"/>
            <a:ext cx="8216351" cy="5532437"/>
          </a:xfrm>
        </p:spPr>
        <p:txBody>
          <a:bodyPr>
            <a:normAutofit fontScale="92500" lnSpcReduction="20000"/>
          </a:bodyPr>
          <a:lstStyle/>
          <a:p>
            <a:r>
              <a:rPr lang="es-ES" b="1" dirty="0">
                <a:solidFill>
                  <a:schemeClr val="bg1"/>
                </a:solidFill>
                <a:latin typeface="Maiandra GD" panose="020E0502030308020204" pitchFamily="34" charset="0"/>
              </a:rPr>
              <a:t>Además, tuvimos padres terrenales para disciplinarnos, y los respetábamos, ¿con cuánta más razón no estaremos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sujetos al Padre de nuestros espíritus,</a:t>
            </a:r>
            <a:r>
              <a:rPr lang="es-ES" b="1" dirty="0">
                <a:solidFill>
                  <a:schemeClr val="bg1"/>
                </a:solidFill>
                <a:latin typeface="Maiandra GD" panose="020E0502030308020204" pitchFamily="34" charset="0"/>
              </a:rPr>
              <a:t> y viviremos? </a:t>
            </a:r>
          </a:p>
          <a:p>
            <a:r>
              <a:rPr lang="es-ES" b="1" dirty="0">
                <a:solidFill>
                  <a:schemeClr val="bg1"/>
                </a:solidFill>
                <a:latin typeface="Maiandra GD" panose="020E0502030308020204" pitchFamily="34" charset="0"/>
              </a:rPr>
              <a:t>Este pensamiento es muy significante, y necesario para que los judíos reconocieran que los gentiles también "toman nombre" de Dios. </a:t>
            </a:r>
          </a:p>
          <a:p>
            <a:r>
              <a:rPr lang="es-ES" b="1" dirty="0">
                <a:solidFill>
                  <a:schemeClr val="bg1"/>
                </a:solidFill>
                <a:latin typeface="Maiandra GD" panose="020E0502030308020204" pitchFamily="34" charset="0"/>
              </a:rPr>
              <a:t>Dios no es Él Dios exclusivo de los judíos. sino de todos los que obedecen el evangelio, el misterio.</a:t>
            </a:r>
          </a:p>
          <a:p>
            <a:pPr algn="ctr"/>
            <a:r>
              <a:rPr lang="es-ES" b="1" u="sng" dirty="0">
                <a:effectLst>
                  <a:outerShdw blurRad="38100" dist="38100" dir="2700000" algn="tl">
                    <a:srgbClr val="000000">
                      <a:alpha val="43137"/>
                    </a:srgbClr>
                  </a:outerShdw>
                </a:effectLst>
                <a:highlight>
                  <a:srgbClr val="00FF99"/>
                </a:highlight>
                <a:latin typeface="Maiandra GD" panose="020E0502030308020204" pitchFamily="34" charset="0"/>
              </a:rPr>
              <a:t>Cinco peticiones:</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Efesios.3:16-19.</a:t>
            </a:r>
          </a:p>
          <a:p>
            <a:r>
              <a:rPr lang="es-ES" b="1" dirty="0">
                <a:solidFill>
                  <a:schemeClr val="bg1"/>
                </a:solidFill>
                <a:latin typeface="Maiandra GD" panose="020E0502030308020204" pitchFamily="34" charset="0"/>
              </a:rPr>
              <a:t>Le ruego que Él les conceda a ustedes, conforme a las riquezas de Su gloria,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el ser fortalecidos con poder por Su Espíritu en el hombre interior;</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CCFF66"/>
                </a:highlight>
                <a:latin typeface="Maiandra GD" panose="020E0502030308020204" pitchFamily="34" charset="0"/>
              </a:rPr>
              <a:t>1. Ser fortalecidos.</a:t>
            </a:r>
          </a:p>
          <a:p>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4BF35CE9-48BE-A12A-321A-0AB508CFE2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0"/>
            <a:ext cx="3975647" cy="5532437"/>
          </a:xfrm>
          <a:prstGeom prst="rect">
            <a:avLst/>
          </a:prstGeom>
        </p:spPr>
      </p:pic>
    </p:spTree>
    <p:extLst>
      <p:ext uri="{BB962C8B-B14F-4D97-AF65-F5344CB8AC3E}">
        <p14:creationId xmlns:p14="http://schemas.microsoft.com/office/powerpoint/2010/main" val="8947282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UNA GLORIOSA ORACIÓN.</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EFESIOS.3:14-21.</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49" y="1325562"/>
            <a:ext cx="8216351" cy="5532437"/>
          </a:xfrm>
        </p:spPr>
        <p:txBody>
          <a:bodyPr>
            <a:normAutofit lnSpcReduction="10000"/>
          </a:bodyPr>
          <a:lstStyle/>
          <a:p>
            <a:r>
              <a:rPr lang="es-ES" b="1" dirty="0">
                <a:solidFill>
                  <a:schemeClr val="bg1"/>
                </a:solidFill>
                <a:latin typeface="Maiandra GD" panose="020E0502030308020204" pitchFamily="34" charset="0"/>
              </a:rPr>
              <a:t>Aquí encontramos la razón por la cual Él Apóstol Pablo le ora de rodillas a Dios.</a:t>
            </a:r>
          </a:p>
          <a:p>
            <a:r>
              <a:rPr lang="es-ES" b="1" dirty="0">
                <a:solidFill>
                  <a:schemeClr val="bg1"/>
                </a:solidFill>
                <a:latin typeface="Maiandra GD" panose="020E0502030308020204" pitchFamily="34" charset="0"/>
              </a:rPr>
              <a:t>Para que sean fortalecidos con poder en Él hombre interior por su Espíritu, conforme a las riquezas de su gloria. </a:t>
            </a:r>
          </a:p>
          <a:p>
            <a:r>
              <a:rPr lang="es-ES" b="1" dirty="0">
                <a:solidFill>
                  <a:schemeClr val="bg1"/>
                </a:solidFill>
                <a:latin typeface="Maiandra GD" panose="020E0502030308020204" pitchFamily="34" charset="0"/>
              </a:rPr>
              <a:t>Pablo desea que estos cristianos sean fortalecidos en poder en su hombre interior, para que no desmayen.</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II Corintios.4:16.</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Por tanto no desfallecemos, antes bien, aunque nuestro hombre exterior va decayendo, </a:t>
            </a:r>
            <a:r>
              <a:rPr lang="es-ES" b="1" u="sng" dirty="0">
                <a:effectLst>
                  <a:outerShdw blurRad="38100" dist="38100" dir="2700000" algn="tl">
                    <a:srgbClr val="000000">
                      <a:alpha val="43137"/>
                    </a:srgbClr>
                  </a:outerShdw>
                </a:effectLst>
                <a:highlight>
                  <a:srgbClr val="00FF99"/>
                </a:highlight>
                <a:latin typeface="Maiandra GD" panose="020E0502030308020204" pitchFamily="34" charset="0"/>
              </a:rPr>
              <a:t>sin embargo nuestro hombre interior se renueva de día en día.</a:t>
            </a:r>
            <a:r>
              <a:rPr lang="es-ES" b="1" dirty="0">
                <a:solidFill>
                  <a:schemeClr val="bg1"/>
                </a:solidFill>
                <a:latin typeface="Maiandra GD" panose="020E0502030308020204" pitchFamily="34" charset="0"/>
              </a:rPr>
              <a:t> </a:t>
            </a:r>
          </a:p>
        </p:txBody>
      </p:sp>
      <p:pic>
        <p:nvPicPr>
          <p:cNvPr id="3" name="Imagen 2">
            <a:extLst>
              <a:ext uri="{FF2B5EF4-FFF2-40B4-BE49-F238E27FC236}">
                <a16:creationId xmlns:a16="http://schemas.microsoft.com/office/drawing/2014/main" id="{DD59370E-7541-9FAC-3F6F-77875C3449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 y="1325560"/>
            <a:ext cx="3975648" cy="5532439"/>
          </a:xfrm>
          <a:prstGeom prst="rect">
            <a:avLst/>
          </a:prstGeom>
          <a:solidFill>
            <a:srgbClr val="7030A0"/>
          </a:solidFill>
        </p:spPr>
      </p:pic>
    </p:spTree>
    <p:extLst>
      <p:ext uri="{BB962C8B-B14F-4D97-AF65-F5344CB8AC3E}">
        <p14:creationId xmlns:p14="http://schemas.microsoft.com/office/powerpoint/2010/main" val="20123011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UNA GLORIOSA ORACIÓN.</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EFESIOS.3:14-21.</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49" y="1325562"/>
            <a:ext cx="8216351" cy="5532437"/>
          </a:xfrm>
        </p:spPr>
        <p:txBody>
          <a:bodyPr>
            <a:normAutofit lnSpcReduction="10000"/>
          </a:bodyPr>
          <a:lstStyle/>
          <a:p>
            <a:r>
              <a:rPr lang="es-ES" b="1" dirty="0">
                <a:solidFill>
                  <a:schemeClr val="bg1"/>
                </a:solidFill>
                <a:latin typeface="Maiandra GD" panose="020E0502030308020204" pitchFamily="34" charset="0"/>
              </a:rPr>
              <a:t>Cada uno de nosotros debemos de orar los unos por los otros para que Dios fortalezca nuestro hombre interior el cual nos llevara a hacer las cosas que a Dios le agradan.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Efesios.6:18.</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Con toda oración y súplica oren en todo tiempo en el Espíritu, y así, velen con toda perseverancia y súplica por todos los santos. </a:t>
            </a:r>
          </a:p>
          <a:p>
            <a:r>
              <a:rPr lang="es-ES" b="1" dirty="0">
                <a:solidFill>
                  <a:schemeClr val="bg1"/>
                </a:solidFill>
                <a:latin typeface="Maiandra GD" panose="020E0502030308020204" pitchFamily="34" charset="0"/>
              </a:rPr>
              <a:t>Las oraciones unos por otros son tan importante en la vida del Cristiano que no debemos de descuidarla.</a:t>
            </a:r>
          </a:p>
          <a:p>
            <a:r>
              <a:rPr lang="es-ES" b="1" dirty="0">
                <a:solidFill>
                  <a:schemeClr val="bg1"/>
                </a:solidFill>
                <a:latin typeface="Maiandra GD" panose="020E0502030308020204" pitchFamily="34" charset="0"/>
              </a:rPr>
              <a:t>Nos ayuda a nosotros y ayuda a otros cristianos también.</a:t>
            </a:r>
          </a:p>
          <a:p>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60BBACBF-1EC9-2172-12C9-98B75F3E8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 y="1325561"/>
            <a:ext cx="3971923" cy="5532436"/>
          </a:xfrm>
          <a:prstGeom prst="rect">
            <a:avLst/>
          </a:prstGeom>
        </p:spPr>
      </p:pic>
    </p:spTree>
    <p:extLst>
      <p:ext uri="{BB962C8B-B14F-4D97-AF65-F5344CB8AC3E}">
        <p14:creationId xmlns:p14="http://schemas.microsoft.com/office/powerpoint/2010/main" val="32512718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UNA GLORIOSA ORACIÓN.</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EFESIOS.3:14-21.</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4010024" y="1325562"/>
            <a:ext cx="8181975" cy="5532437"/>
          </a:xfrm>
        </p:spPr>
        <p:txBody>
          <a:bodyPr>
            <a:normAutofit lnSpcReduction="10000"/>
          </a:bodyPr>
          <a:lstStyle/>
          <a:p>
            <a:r>
              <a:rPr lang="es-ES" b="1" dirty="0">
                <a:solidFill>
                  <a:schemeClr val="bg1"/>
                </a:solidFill>
                <a:latin typeface="Maiandra GD" panose="020E0502030308020204" pitchFamily="34" charset="0"/>
              </a:rPr>
              <a:t>Cada ser humano tiene un hombre interior, el cual es gobernado por todo lo bueno que introducimos dentro de Él.</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Efesios.3:17.</a:t>
            </a:r>
          </a:p>
          <a:p>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de manera que Cristo habite por la fe en sus corazones.</a:t>
            </a:r>
            <a:r>
              <a:rPr lang="es-ES" b="1" dirty="0">
                <a:solidFill>
                  <a:schemeClr val="bg1"/>
                </a:solidFill>
                <a:latin typeface="Maiandra GD" panose="020E0502030308020204" pitchFamily="34" charset="0"/>
              </a:rPr>
              <a:t> También ruego que arraigados y cimentados en amor, </a:t>
            </a:r>
          </a:p>
          <a:p>
            <a:r>
              <a:rPr lang="es-ES" b="1" u="sng" dirty="0">
                <a:solidFill>
                  <a:schemeClr val="bg1"/>
                </a:solidFill>
                <a:effectLst>
                  <a:outerShdw blurRad="38100" dist="38100" dir="2700000" algn="tl">
                    <a:srgbClr val="000000">
                      <a:alpha val="43137"/>
                    </a:srgbClr>
                  </a:outerShdw>
                </a:effectLst>
                <a:highlight>
                  <a:srgbClr val="CC0099"/>
                </a:highlight>
                <a:latin typeface="Maiandra GD" panose="020E0502030308020204" pitchFamily="34" charset="0"/>
              </a:rPr>
              <a:t>2. Que Cristo habite por la fe en nuestros corazones.</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66FF66"/>
                </a:highlight>
                <a:latin typeface="Maiandra GD" panose="020E0502030308020204" pitchFamily="34" charset="0"/>
              </a:rPr>
              <a:t>La palabra "habitar"</a:t>
            </a:r>
            <a:r>
              <a:rPr lang="es-ES" b="1" dirty="0">
                <a:solidFill>
                  <a:schemeClr val="bg1"/>
                </a:solidFill>
                <a:latin typeface="Maiandra GD" panose="020E0502030308020204" pitchFamily="34" charset="0"/>
              </a:rPr>
              <a:t> (</a:t>
            </a:r>
            <a:r>
              <a:rPr lang="es-ES" b="1" dirty="0" err="1">
                <a:solidFill>
                  <a:schemeClr val="bg1"/>
                </a:solidFill>
                <a:latin typeface="Maiandra GD" panose="020E0502030308020204" pitchFamily="34" charset="0"/>
              </a:rPr>
              <a:t>katakeo</a:t>
            </a:r>
            <a:r>
              <a:rPr lang="es-ES" b="1" dirty="0">
                <a:solidFill>
                  <a:schemeClr val="bg1"/>
                </a:solidFill>
                <a:latin typeface="Maiandra GD" panose="020E0502030308020204" pitchFamily="34" charset="0"/>
              </a:rPr>
              <a:t>) sugiere la residencia permanente en contraste con </a:t>
            </a:r>
            <a:r>
              <a:rPr lang="es-ES" b="1" dirty="0" err="1">
                <a:solidFill>
                  <a:schemeClr val="bg1"/>
                </a:solidFill>
                <a:latin typeface="Maiandra GD" panose="020E0502030308020204" pitchFamily="34" charset="0"/>
              </a:rPr>
              <a:t>paroikeo</a:t>
            </a:r>
            <a:r>
              <a:rPr lang="es-ES" b="1" dirty="0">
                <a:solidFill>
                  <a:schemeClr val="bg1"/>
                </a:solidFill>
                <a:latin typeface="Maiandra GD" panose="020E0502030308020204" pitchFamily="34" charset="0"/>
              </a:rPr>
              <a:t> que significa una estadía temporánea. </a:t>
            </a:r>
          </a:p>
          <a:p>
            <a:r>
              <a:rPr lang="es-ES" b="1" dirty="0">
                <a:solidFill>
                  <a:schemeClr val="bg1"/>
                </a:solidFill>
                <a:latin typeface="Maiandra GD" panose="020E0502030308020204" pitchFamily="34" charset="0"/>
              </a:rPr>
              <a:t>Cristo debe ser miembro permanente de nuestra casa, y no huésped de visitas cortas y eventuales.</a:t>
            </a:r>
          </a:p>
          <a:p>
            <a:endParaRPr lang="es-ES" b="1" dirty="0">
              <a:solidFill>
                <a:schemeClr val="bg1"/>
              </a:solidFill>
              <a:latin typeface="Maiandra GD" panose="020E0502030308020204" pitchFamily="34" charset="0"/>
            </a:endParaRPr>
          </a:p>
        </p:txBody>
      </p:sp>
      <p:pic>
        <p:nvPicPr>
          <p:cNvPr id="6" name="Imagen 5">
            <a:extLst>
              <a:ext uri="{FF2B5EF4-FFF2-40B4-BE49-F238E27FC236}">
                <a16:creationId xmlns:a16="http://schemas.microsoft.com/office/drawing/2014/main" id="{771D9717-DEAE-59CB-B6FB-2EEBCE61FB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0199"/>
            <a:ext cx="4010022" cy="5348288"/>
          </a:xfrm>
          <a:prstGeom prst="rect">
            <a:avLst/>
          </a:prstGeom>
        </p:spPr>
      </p:pic>
    </p:spTree>
    <p:extLst>
      <p:ext uri="{BB962C8B-B14F-4D97-AF65-F5344CB8AC3E}">
        <p14:creationId xmlns:p14="http://schemas.microsoft.com/office/powerpoint/2010/main" val="37400320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UNA GLORIOSA ORACIÓN.</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EFESIOS.3:14-21.</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49" y="1325562"/>
            <a:ext cx="8216351" cy="5532437"/>
          </a:xfrm>
        </p:spPr>
        <p:txBody>
          <a:bodyPr>
            <a:normAutofit/>
          </a:bodyPr>
          <a:lstStyle/>
          <a:p>
            <a:r>
              <a:rPr lang="es-ES" b="1" u="sng" dirty="0">
                <a:effectLst>
                  <a:outerShdw blurRad="38100" dist="38100" dir="2700000" algn="tl">
                    <a:srgbClr val="000000">
                      <a:alpha val="43137"/>
                    </a:srgbClr>
                  </a:outerShdw>
                </a:effectLst>
                <a:highlight>
                  <a:srgbClr val="66FF66"/>
                </a:highlight>
                <a:latin typeface="Maiandra GD" panose="020E0502030308020204" pitchFamily="34" charset="0"/>
              </a:rPr>
              <a:t>3. Arraigarnos-</a:t>
            </a:r>
            <a:r>
              <a:rPr lang="es-ES" b="1" dirty="0">
                <a:solidFill>
                  <a:schemeClr val="bg1"/>
                </a:solidFill>
                <a:latin typeface="Maiandra GD" panose="020E0502030308020204" pitchFamily="34" charset="0"/>
              </a:rPr>
              <a:t> (</a:t>
            </a:r>
            <a:r>
              <a:rPr lang="es-ES" b="1" dirty="0" err="1">
                <a:solidFill>
                  <a:schemeClr val="bg1"/>
                </a:solidFill>
                <a:latin typeface="Maiandra GD" panose="020E0502030308020204" pitchFamily="34" charset="0"/>
              </a:rPr>
              <a:t>rhizoo</a:t>
            </a:r>
            <a:r>
              <a:rPr lang="es-ES" b="1" dirty="0">
                <a:solidFill>
                  <a:schemeClr val="bg1"/>
                </a:solidFill>
                <a:latin typeface="Maiandra GD" panose="020E0502030308020204" pitchFamily="34" charset="0"/>
              </a:rPr>
              <a:t>)Teniendo raíces fuertes; profundas en nuestra alma, para que no se caiga, como un árbol que sus raíces no son profundas.</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Colosenses.2:7.</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firmemente arraigados y edificados en Él y confirmados en su fe,</a:t>
            </a:r>
            <a:r>
              <a:rPr lang="es-ES" b="1" dirty="0">
                <a:solidFill>
                  <a:schemeClr val="bg1"/>
                </a:solidFill>
                <a:latin typeface="Maiandra GD" panose="020E0502030308020204" pitchFamily="34" charset="0"/>
              </a:rPr>
              <a:t> tal como fueron instruidos, rebosando de gratitud. </a:t>
            </a:r>
          </a:p>
          <a:p>
            <a:r>
              <a:rPr lang="es-ES" b="1" u="sng" dirty="0">
                <a:effectLst>
                  <a:outerShdw blurRad="38100" dist="38100" dir="2700000" algn="tl">
                    <a:srgbClr val="000000">
                      <a:alpha val="43137"/>
                    </a:srgbClr>
                  </a:outerShdw>
                </a:effectLst>
                <a:highlight>
                  <a:srgbClr val="00FF99"/>
                </a:highlight>
                <a:latin typeface="Maiandra GD" panose="020E0502030308020204" pitchFamily="34" charset="0"/>
              </a:rPr>
              <a:t>Y cimentados-</a:t>
            </a:r>
            <a:r>
              <a:rPr lang="es-ES" b="1" dirty="0">
                <a:solidFill>
                  <a:schemeClr val="bg1"/>
                </a:solidFill>
                <a:latin typeface="Maiandra GD" panose="020E0502030308020204" pitchFamily="34" charset="0"/>
              </a:rPr>
              <a:t> (</a:t>
            </a:r>
            <a:r>
              <a:rPr lang="es-ES" b="1" dirty="0" err="1">
                <a:solidFill>
                  <a:schemeClr val="bg1"/>
                </a:solidFill>
                <a:latin typeface="Maiandra GD" panose="020E0502030308020204" pitchFamily="34" charset="0"/>
              </a:rPr>
              <a:t>themelioo</a:t>
            </a:r>
            <a:r>
              <a:rPr lang="es-ES" b="1" dirty="0">
                <a:solidFill>
                  <a:schemeClr val="bg1"/>
                </a:solidFill>
                <a:latin typeface="Maiandra GD" panose="020E0502030308020204" pitchFamily="34" charset="0"/>
              </a:rPr>
              <a:t>) da la idea de estar bien establecido, da la idea de un edificio bien fundamentado, y firme. </a:t>
            </a:r>
          </a:p>
          <a:p>
            <a:r>
              <a:rPr lang="es-ES" b="1" dirty="0">
                <a:solidFill>
                  <a:schemeClr val="bg1"/>
                </a:solidFill>
                <a:latin typeface="Maiandra GD" panose="020E0502030308020204" pitchFamily="34" charset="0"/>
              </a:rPr>
              <a:t>Esta es una doble metáfora, una tomada de la agricultura y la otra de la arquitectura. </a:t>
            </a:r>
          </a:p>
        </p:txBody>
      </p:sp>
      <p:pic>
        <p:nvPicPr>
          <p:cNvPr id="6" name="Imagen 5">
            <a:extLst>
              <a:ext uri="{FF2B5EF4-FFF2-40B4-BE49-F238E27FC236}">
                <a16:creationId xmlns:a16="http://schemas.microsoft.com/office/drawing/2014/main" id="{98D9753A-6123-0AB2-E9A0-A73FB9B1E2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 y="1325560"/>
            <a:ext cx="3975650" cy="5532439"/>
          </a:xfrm>
          <a:prstGeom prst="rect">
            <a:avLst/>
          </a:prstGeom>
          <a:solidFill>
            <a:srgbClr val="00B0F0"/>
          </a:solidFill>
        </p:spPr>
      </p:pic>
    </p:spTree>
    <p:extLst>
      <p:ext uri="{BB962C8B-B14F-4D97-AF65-F5344CB8AC3E}">
        <p14:creationId xmlns:p14="http://schemas.microsoft.com/office/powerpoint/2010/main" val="26873665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UNA GLORIOSA ORACIÓN.</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EFESIOS.3:14-21.</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4010024" y="1325562"/>
            <a:ext cx="8181975" cy="5532437"/>
          </a:xfrm>
        </p:spPr>
        <p:txBody>
          <a:bodyPr>
            <a:normAutofit lnSpcReduction="10000"/>
          </a:bodyPr>
          <a:lstStyle/>
          <a:p>
            <a:r>
              <a:rPr lang="es-ES" b="1" dirty="0">
                <a:solidFill>
                  <a:schemeClr val="bg1"/>
                </a:solidFill>
                <a:latin typeface="Maiandra GD" panose="020E0502030308020204" pitchFamily="34" charset="0"/>
              </a:rPr>
              <a:t>Pablo desea que estos cristianos estén bien agarrados de Cristo por la fe, que tengan una convicción firme en Cristo, para que puedan estar bien establecidos y firmes en Él Salvador de sus almas. </a:t>
            </a:r>
          </a:p>
          <a:p>
            <a:r>
              <a:rPr lang="es-ES" b="1" dirty="0">
                <a:solidFill>
                  <a:schemeClr val="bg1"/>
                </a:solidFill>
                <a:latin typeface="Maiandra GD" panose="020E0502030308020204" pitchFamily="34" charset="0"/>
              </a:rPr>
              <a:t>El amor es algo muy importante, y cuando Él cristiano tiene amor, Él Cristiano tiene a Cristo.</a:t>
            </a:r>
          </a:p>
          <a:p>
            <a:r>
              <a:rPr lang="es-ES" b="1" dirty="0">
                <a:solidFill>
                  <a:schemeClr val="bg1"/>
                </a:solidFill>
                <a:latin typeface="Maiandra GD" panose="020E0502030308020204" pitchFamily="34" charset="0"/>
              </a:rPr>
              <a:t>Cuando tenemos fe en Dios y en Cristo, entonces esto nos hará que guardemos su palabra y esto traerá una bendición a nuestra vida.</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Juan.14:23.</a:t>
            </a:r>
          </a:p>
          <a:p>
            <a:r>
              <a:rPr lang="es-ES" b="1" dirty="0">
                <a:solidFill>
                  <a:schemeClr val="bg1"/>
                </a:solidFill>
                <a:latin typeface="Maiandra GD" panose="020E0502030308020204" pitchFamily="34" charset="0"/>
              </a:rPr>
              <a:t>Jesús le respondió: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«Si alguien me ama, guardará Mi palabra;</a:t>
            </a:r>
            <a:r>
              <a:rPr lang="es-ES" b="1" dirty="0">
                <a:solidFill>
                  <a:schemeClr val="bg1"/>
                </a:solidFill>
                <a:latin typeface="Maiandra GD" panose="020E0502030308020204" pitchFamily="34" charset="0"/>
              </a:rPr>
              <a:t> y Mi Padre lo amará, y vendremos a él, y haremos con él morada. </a:t>
            </a:r>
          </a:p>
          <a:p>
            <a:endParaRPr lang="es-ES"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7390441B-0EE9-F232-8006-D8428E22B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325560"/>
            <a:ext cx="4010022" cy="5532439"/>
          </a:xfrm>
          <a:prstGeom prst="rect">
            <a:avLst/>
          </a:prstGeom>
        </p:spPr>
      </p:pic>
    </p:spTree>
    <p:extLst>
      <p:ext uri="{BB962C8B-B14F-4D97-AF65-F5344CB8AC3E}">
        <p14:creationId xmlns:p14="http://schemas.microsoft.com/office/powerpoint/2010/main" val="7226345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UNA GLORIOSA ORACIÓN.</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EFESIOS.3:14-21.</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4010024" y="1325562"/>
            <a:ext cx="8181976" cy="5532437"/>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Efesios.3:18.</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ustedes sean capaces de comprender con todos</a:t>
            </a:r>
            <a:r>
              <a:rPr lang="es-ES" b="1" dirty="0">
                <a:solidFill>
                  <a:schemeClr val="bg1"/>
                </a:solidFill>
                <a:latin typeface="Maiandra GD" panose="020E0502030308020204" pitchFamily="34" charset="0"/>
              </a:rPr>
              <a:t> los santos cuál es la anchura, la longitud, la altura y la profundidad, </a:t>
            </a:r>
          </a:p>
          <a:p>
            <a:r>
              <a:rPr lang="es-ES" b="1" u="sng" dirty="0">
                <a:solidFill>
                  <a:schemeClr val="bg1"/>
                </a:solidFill>
                <a:effectLst>
                  <a:outerShdw blurRad="38100" dist="38100" dir="2700000" algn="tl">
                    <a:srgbClr val="000000">
                      <a:alpha val="43137"/>
                    </a:srgbClr>
                  </a:outerShdw>
                </a:effectLst>
                <a:highlight>
                  <a:srgbClr val="CC0099"/>
                </a:highlight>
                <a:latin typeface="Maiandra GD" panose="020E0502030308020204" pitchFamily="34" charset="0"/>
              </a:rPr>
              <a:t>4. Ser capaces de comprender la anchura,</a:t>
            </a:r>
            <a:r>
              <a:rPr lang="es-ES" b="1" dirty="0">
                <a:solidFill>
                  <a:schemeClr val="bg1"/>
                </a:solidFill>
                <a:latin typeface="Maiandra GD" panose="020E0502030308020204" pitchFamily="34" charset="0"/>
              </a:rPr>
              <a:t> la longitud, la altura, la profundidad- Nuevamente, Pablo usa la metáfora de la arquitectura para mostrar que nuestro templo, nuestro corazón debe de estar bien edificado.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Efesios.2:22.</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En Cristo también ustedes son juntamente edificados</a:t>
            </a:r>
            <a:r>
              <a:rPr lang="es-ES" b="1" dirty="0">
                <a:solidFill>
                  <a:schemeClr val="bg1"/>
                </a:solidFill>
                <a:latin typeface="Maiandra GD" panose="020E0502030308020204" pitchFamily="34" charset="0"/>
              </a:rPr>
              <a:t> para morada de Dios en el Espíritu. </a:t>
            </a:r>
          </a:p>
          <a:p>
            <a:r>
              <a:rPr lang="es-ES" b="1" dirty="0">
                <a:solidFill>
                  <a:schemeClr val="bg1"/>
                </a:solidFill>
                <a:latin typeface="Maiandra GD" panose="020E0502030308020204" pitchFamily="34" charset="0"/>
              </a:rPr>
              <a:t>Y que debe de tener las medidas correctas: Anchura, Longitud, Profundidad, y Altura. </a:t>
            </a:r>
          </a:p>
          <a:p>
            <a:endParaRPr lang="es-ES" b="1" dirty="0">
              <a:solidFill>
                <a:schemeClr val="bg1"/>
              </a:solidFill>
              <a:latin typeface="Maiandra GD" panose="020E0502030308020204" pitchFamily="34" charset="0"/>
            </a:endParaRPr>
          </a:p>
          <a:p>
            <a:endParaRPr lang="es-ES"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ABF30DFC-4E7F-33E2-816F-791C5A389A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0"/>
            <a:ext cx="4010024" cy="5532437"/>
          </a:xfrm>
          <a:prstGeom prst="rect">
            <a:avLst/>
          </a:prstGeom>
          <a:solidFill>
            <a:srgbClr val="00B0F0"/>
          </a:solidFill>
        </p:spPr>
      </p:pic>
    </p:spTree>
    <p:extLst>
      <p:ext uri="{BB962C8B-B14F-4D97-AF65-F5344CB8AC3E}">
        <p14:creationId xmlns:p14="http://schemas.microsoft.com/office/powerpoint/2010/main" val="14529802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UNA GLORIOSA ORACIÓN.</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EFESIOS.3:14-21.</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49" y="1325562"/>
            <a:ext cx="8216351" cy="5532437"/>
          </a:xfrm>
        </p:spPr>
        <p:txBody>
          <a:bodyPr>
            <a:normAutofit/>
          </a:bodyPr>
          <a:lstStyle/>
          <a:p>
            <a:r>
              <a:rPr lang="es-ES" b="1" dirty="0">
                <a:solidFill>
                  <a:schemeClr val="bg1"/>
                </a:solidFill>
                <a:latin typeface="Maiandra GD" panose="020E0502030308020204" pitchFamily="34" charset="0"/>
              </a:rPr>
              <a:t>La medida rectangular, la comprensión madura.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Hebreos.5:12-14.</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Pues aunque ya debieran ser maestros,</a:t>
            </a:r>
            <a:r>
              <a:rPr lang="es-ES" b="1" dirty="0">
                <a:solidFill>
                  <a:schemeClr val="bg1"/>
                </a:solidFill>
                <a:latin typeface="Maiandra GD" panose="020E0502030308020204" pitchFamily="34" charset="0"/>
              </a:rPr>
              <a:t> otra vez tienen necesidad de que alguien les enseñe los principios elementales de los oráculos de Dios, y han llegado a tener necesidad de leche y no de alimento sólido.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V.13.</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Porque todo el que toma solo leche,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no está acostumbrado a la palabra de justicia,</a:t>
            </a:r>
            <a:r>
              <a:rPr lang="es-ES" b="1" dirty="0">
                <a:solidFill>
                  <a:schemeClr val="bg1"/>
                </a:solidFill>
                <a:latin typeface="Maiandra GD" panose="020E0502030308020204" pitchFamily="34" charset="0"/>
              </a:rPr>
              <a:t> porque es niño.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V.14.</a:t>
            </a:r>
          </a:p>
          <a:p>
            <a:endParaRPr lang="es-ES" b="1" dirty="0">
              <a:solidFill>
                <a:schemeClr val="bg1"/>
              </a:solidFill>
              <a:latin typeface="Maiandra GD" panose="020E0502030308020204" pitchFamily="34" charset="0"/>
            </a:endParaRPr>
          </a:p>
        </p:txBody>
      </p:sp>
      <p:pic>
        <p:nvPicPr>
          <p:cNvPr id="6" name="Imagen 5">
            <a:extLst>
              <a:ext uri="{FF2B5EF4-FFF2-40B4-BE49-F238E27FC236}">
                <a16:creationId xmlns:a16="http://schemas.microsoft.com/office/drawing/2014/main" id="{4AC17249-4E78-7013-408E-267589482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1"/>
            <a:ext cx="3975647" cy="5532436"/>
          </a:xfrm>
          <a:prstGeom prst="rect">
            <a:avLst/>
          </a:prstGeom>
        </p:spPr>
      </p:pic>
    </p:spTree>
    <p:extLst>
      <p:ext uri="{BB962C8B-B14F-4D97-AF65-F5344CB8AC3E}">
        <p14:creationId xmlns:p14="http://schemas.microsoft.com/office/powerpoint/2010/main" val="1763773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lnSpcReduction="10000"/>
          </a:bodyPr>
          <a:lstStyle/>
          <a:p>
            <a:r>
              <a:rPr lang="es-ES" b="1" dirty="0">
                <a:solidFill>
                  <a:schemeClr val="bg1"/>
                </a:solidFill>
                <a:latin typeface="Maiandra GD" panose="020E0502030308020204" pitchFamily="34" charset="0"/>
              </a:rPr>
              <a:t>Pablo se considera Prisionero de Cristo. Efesios.3:1.</a:t>
            </a:r>
          </a:p>
          <a:p>
            <a:r>
              <a:rPr lang="es-ES" b="1" dirty="0">
                <a:solidFill>
                  <a:schemeClr val="bg1"/>
                </a:solidFill>
                <a:latin typeface="Maiandra GD" panose="020E0502030308020204" pitchFamily="34" charset="0"/>
              </a:rPr>
              <a:t>Esclavo de Cristo.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Filipenses.1:1.</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Pablo y Timoteo, siervos de Cristo Jesús:</a:t>
            </a:r>
            <a:r>
              <a:rPr lang="es-ES" b="1" dirty="0">
                <a:solidFill>
                  <a:schemeClr val="bg1"/>
                </a:solidFill>
                <a:latin typeface="Maiandra GD" panose="020E0502030308020204" pitchFamily="34" charset="0"/>
              </a:rPr>
              <a:t> A todos los santos en Cristo Jesús que están en Filipos, incluyendo a los obispos y diáconos: </a:t>
            </a:r>
          </a:p>
          <a:p>
            <a:r>
              <a:rPr lang="es-ES" b="1" dirty="0">
                <a:solidFill>
                  <a:schemeClr val="bg1"/>
                </a:solidFill>
                <a:latin typeface="Maiandra GD" panose="020E0502030308020204" pitchFamily="34" charset="0"/>
              </a:rPr>
              <a:t>Embajador en cadenas.</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Efesios.6:20.</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por el cual soy embajador en cadenas;</a:t>
            </a:r>
            <a:r>
              <a:rPr lang="es-ES" b="1" dirty="0">
                <a:solidFill>
                  <a:schemeClr val="bg1"/>
                </a:solidFill>
                <a:latin typeface="Maiandra GD" panose="020E0502030308020204" pitchFamily="34" charset="0"/>
              </a:rPr>
              <a:t> que al proclamarlo hable sin temor, como debo hablar. </a:t>
            </a:r>
          </a:p>
          <a:p>
            <a:pPr algn="ctr"/>
            <a:r>
              <a:rPr lang="es-ES" b="1" u="sng" dirty="0">
                <a:effectLst>
                  <a:outerShdw blurRad="38100" dist="38100" dir="2700000" algn="tl">
                    <a:srgbClr val="000000">
                      <a:alpha val="43137"/>
                    </a:srgbClr>
                  </a:outerShdw>
                </a:effectLst>
                <a:highlight>
                  <a:srgbClr val="00FF99"/>
                </a:highlight>
                <a:latin typeface="Maiandra GD" panose="020E0502030308020204" pitchFamily="34" charset="0"/>
              </a:rPr>
              <a:t>“Embajador en cadenas“.</a:t>
            </a:r>
            <a:r>
              <a:rPr lang="es-ES" b="1" dirty="0">
                <a:solidFill>
                  <a:schemeClr val="bg1"/>
                </a:solidFill>
                <a:latin typeface="Maiandra GD" panose="020E0502030308020204" pitchFamily="34" charset="0"/>
              </a:rPr>
              <a:t> </a:t>
            </a:r>
          </a:p>
          <a:p>
            <a:endParaRPr lang="es-ES" b="1" dirty="0">
              <a:solidFill>
                <a:schemeClr val="bg1"/>
              </a:solidFill>
              <a:latin typeface="Maiandra GD" panose="020E0502030308020204" pitchFamily="34" charset="0"/>
            </a:endParaRPr>
          </a:p>
        </p:txBody>
      </p:sp>
      <p:pic>
        <p:nvPicPr>
          <p:cNvPr id="6" name="Imagen 5">
            <a:extLst>
              <a:ext uri="{FF2B5EF4-FFF2-40B4-BE49-F238E27FC236}">
                <a16:creationId xmlns:a16="http://schemas.microsoft.com/office/drawing/2014/main" id="{4020CE88-A988-B96E-B281-AF944C76C2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0"/>
            <a:ext cx="3975650" cy="5532437"/>
          </a:xfrm>
          <a:prstGeom prst="rect">
            <a:avLst/>
          </a:prstGeom>
          <a:solidFill>
            <a:srgbClr val="7030A0"/>
          </a:solidFill>
        </p:spPr>
      </p:pic>
    </p:spTree>
    <p:extLst>
      <p:ext uri="{BB962C8B-B14F-4D97-AF65-F5344CB8AC3E}">
        <p14:creationId xmlns:p14="http://schemas.microsoft.com/office/powerpoint/2010/main" val="12923517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UNA GLORIOSA ORACIÓN.</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EFESIOS.3:14-21.</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49" y="1325562"/>
            <a:ext cx="8216351" cy="5532437"/>
          </a:xfrm>
        </p:spPr>
        <p:txBody>
          <a:bodyPr>
            <a:normAutofit/>
          </a:bodyPr>
          <a:lstStyle/>
          <a:p>
            <a:r>
              <a:rPr lang="es-ES" b="1" dirty="0">
                <a:solidFill>
                  <a:schemeClr val="bg1"/>
                </a:solidFill>
                <a:latin typeface="Maiandra GD" panose="020E0502030308020204" pitchFamily="34" charset="0"/>
              </a:rPr>
              <a:t>Pero el alimento sólido es para los adultos, los cuales por la práctica tienen los sentidos ejercitados para discernir el bien y el mal.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Efesios.4:11-14.</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Y Él dio a algunos el ser apóstoles,</a:t>
            </a:r>
            <a:r>
              <a:rPr lang="es-ES" b="1" dirty="0">
                <a:solidFill>
                  <a:schemeClr val="bg1"/>
                </a:solidFill>
                <a:latin typeface="Maiandra GD" panose="020E0502030308020204" pitchFamily="34" charset="0"/>
              </a:rPr>
              <a:t> a otros profetas, a otros evangelistas, a otros pastores y maestros,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V.12.</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a fin de capacitar a los santos para la obra del ministerio, </a:t>
            </a:r>
            <a:r>
              <a:rPr lang="es-ES" b="1" u="sng" dirty="0">
                <a:effectLst>
                  <a:outerShdw blurRad="38100" dist="38100" dir="2700000" algn="tl">
                    <a:srgbClr val="000000">
                      <a:alpha val="43137"/>
                    </a:srgbClr>
                  </a:outerShdw>
                </a:effectLst>
                <a:highlight>
                  <a:srgbClr val="00FF99"/>
                </a:highlight>
                <a:latin typeface="Maiandra GD" panose="020E0502030308020204" pitchFamily="34" charset="0"/>
              </a:rPr>
              <a:t>para la edificación del cuerpo de Cristo;</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V.13.</a:t>
            </a:r>
          </a:p>
          <a:p>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60BBACBF-1EC9-2172-12C9-98B75F3E8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 y="1325561"/>
            <a:ext cx="3971923" cy="5532436"/>
          </a:xfrm>
          <a:prstGeom prst="rect">
            <a:avLst/>
          </a:prstGeom>
        </p:spPr>
      </p:pic>
    </p:spTree>
    <p:extLst>
      <p:ext uri="{BB962C8B-B14F-4D97-AF65-F5344CB8AC3E}">
        <p14:creationId xmlns:p14="http://schemas.microsoft.com/office/powerpoint/2010/main" val="42222098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UNA GLORIOSA ORACIÓN.</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EFESIOS.3:14-21.</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49" y="1325562"/>
            <a:ext cx="8216351" cy="5532437"/>
          </a:xfrm>
        </p:spPr>
        <p:txBody>
          <a:bodyPr>
            <a:normAutofit/>
          </a:bodyPr>
          <a:lstStyle/>
          <a:p>
            <a:r>
              <a:rPr lang="es-ES" b="1" u="sng" dirty="0">
                <a:effectLst>
                  <a:outerShdw blurRad="38100" dist="38100" dir="2700000" algn="tl">
                    <a:srgbClr val="000000">
                      <a:alpha val="43137"/>
                    </a:srgbClr>
                  </a:outerShdw>
                </a:effectLst>
                <a:highlight>
                  <a:srgbClr val="66FF66"/>
                </a:highlight>
                <a:latin typeface="Maiandra GD" panose="020E0502030308020204" pitchFamily="34" charset="0"/>
              </a:rPr>
              <a:t>hasta que todos lleguemos a la unidad de la fe y del pleno conocimiento del Hijo de Dios,</a:t>
            </a:r>
            <a:r>
              <a:rPr lang="es-ES" b="1" dirty="0">
                <a:solidFill>
                  <a:schemeClr val="bg1"/>
                </a:solidFill>
                <a:latin typeface="Maiandra GD" panose="020E0502030308020204" pitchFamily="34" charset="0"/>
              </a:rPr>
              <a:t> a la condición de un hombre maduro, a la medida de la estatura de la plenitud de Cristo.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V.14.</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CC0099"/>
                </a:highlight>
                <a:latin typeface="Maiandra GD" panose="020E0502030308020204" pitchFamily="34" charset="0"/>
              </a:rPr>
              <a:t>Entonces ya no seremos niños,</a:t>
            </a:r>
            <a:r>
              <a:rPr lang="es-ES" b="1" dirty="0">
                <a:solidFill>
                  <a:schemeClr val="bg1"/>
                </a:solidFill>
                <a:latin typeface="Maiandra GD" panose="020E0502030308020204" pitchFamily="34" charset="0"/>
              </a:rPr>
              <a:t> sacudidos por las olas y llevados de aquí para allá por todo viento de doctrina, por la astucia de los hombres, por las artimañas engañosas del error. </a:t>
            </a:r>
          </a:p>
          <a:p>
            <a:r>
              <a:rPr lang="es-ES" b="1" dirty="0">
                <a:solidFill>
                  <a:schemeClr val="bg1"/>
                </a:solidFill>
                <a:latin typeface="Maiandra GD" panose="020E0502030308020204" pitchFamily="34" charset="0"/>
              </a:rPr>
              <a:t>No conviene que Él cristiano esté satisfecho con su entendimiento inicial de las doctrinas fundamentales, tales como el bautismo, el orden del culto, etc.</a:t>
            </a:r>
          </a:p>
          <a:p>
            <a:endParaRPr lang="es-NI" b="1" dirty="0">
              <a:solidFill>
                <a:schemeClr val="bg1"/>
              </a:solidFill>
              <a:latin typeface="Maiandra GD" panose="020E0502030308020204" pitchFamily="34" charset="0"/>
            </a:endParaRPr>
          </a:p>
        </p:txBody>
      </p:sp>
      <p:pic>
        <p:nvPicPr>
          <p:cNvPr id="6" name="Imagen 5">
            <a:extLst>
              <a:ext uri="{FF2B5EF4-FFF2-40B4-BE49-F238E27FC236}">
                <a16:creationId xmlns:a16="http://schemas.microsoft.com/office/drawing/2014/main" id="{E8036389-F06F-B06B-37B1-45B24F980B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 y="1325561"/>
            <a:ext cx="3975647" cy="5532436"/>
          </a:xfrm>
          <a:prstGeom prst="rect">
            <a:avLst/>
          </a:prstGeom>
        </p:spPr>
      </p:pic>
    </p:spTree>
    <p:extLst>
      <p:ext uri="{BB962C8B-B14F-4D97-AF65-F5344CB8AC3E}">
        <p14:creationId xmlns:p14="http://schemas.microsoft.com/office/powerpoint/2010/main" val="26359071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UNA GLORIOSA ORACIÓN.</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EFESIOS.3:14-21.</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49" y="1325562"/>
            <a:ext cx="8216351" cy="5532437"/>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Efesios.3:19.</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y de conocer el amor de Cristo que sobrepasa el conocimiento,</a:t>
            </a:r>
            <a:r>
              <a:rPr lang="es-ES" b="1" dirty="0">
                <a:solidFill>
                  <a:schemeClr val="bg1"/>
                </a:solidFill>
                <a:latin typeface="Maiandra GD" panose="020E0502030308020204" pitchFamily="34" charset="0"/>
              </a:rPr>
              <a:t> para que sean llenos hasta la medida de toda la plenitud de Dios. </a:t>
            </a:r>
          </a:p>
          <a:p>
            <a:r>
              <a:rPr lang="es-ES" b="1" u="sng" dirty="0">
                <a:solidFill>
                  <a:schemeClr val="bg1"/>
                </a:solidFill>
                <a:effectLst>
                  <a:outerShdw blurRad="38100" dist="38100" dir="2700000" algn="tl">
                    <a:srgbClr val="000000">
                      <a:alpha val="43137"/>
                    </a:srgbClr>
                  </a:outerShdw>
                </a:effectLst>
                <a:highlight>
                  <a:srgbClr val="CC0099"/>
                </a:highlight>
                <a:latin typeface="Maiandra GD" panose="020E0502030308020204" pitchFamily="34" charset="0"/>
              </a:rPr>
              <a:t>5. Y conocer el amor de Cristo-</a:t>
            </a:r>
            <a:r>
              <a:rPr lang="es-ES" b="1" dirty="0">
                <a:solidFill>
                  <a:schemeClr val="bg1"/>
                </a:solidFill>
                <a:latin typeface="Maiandra GD" panose="020E0502030308020204" pitchFamily="34" charset="0"/>
              </a:rPr>
              <a:t> El amor que como santos debemos de conocer es el amor que Cristo tuvo para con nosotros en que siendo aun pecadores Cristo murió por nosotros.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Romanos.5:8.</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Pero Dios demuestra su amor para con nosotros, en que siendo aún pecadores,</a:t>
            </a:r>
            <a:r>
              <a:rPr lang="es-ES" b="1" dirty="0">
                <a:solidFill>
                  <a:schemeClr val="bg1"/>
                </a:solidFill>
                <a:latin typeface="Maiandra GD" panose="020E0502030308020204" pitchFamily="34" charset="0"/>
              </a:rPr>
              <a:t> Cristo murió por nosotros. </a:t>
            </a:r>
          </a:p>
        </p:txBody>
      </p:sp>
      <p:pic>
        <p:nvPicPr>
          <p:cNvPr id="3" name="Imagen 2">
            <a:extLst>
              <a:ext uri="{FF2B5EF4-FFF2-40B4-BE49-F238E27FC236}">
                <a16:creationId xmlns:a16="http://schemas.microsoft.com/office/drawing/2014/main" id="{4BF35CE9-48BE-A12A-321A-0AB508CFE2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0"/>
            <a:ext cx="3975647" cy="5532437"/>
          </a:xfrm>
          <a:prstGeom prst="rect">
            <a:avLst/>
          </a:prstGeom>
        </p:spPr>
      </p:pic>
    </p:spTree>
    <p:extLst>
      <p:ext uri="{BB962C8B-B14F-4D97-AF65-F5344CB8AC3E}">
        <p14:creationId xmlns:p14="http://schemas.microsoft.com/office/powerpoint/2010/main" val="5816623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UNA GLORIOSA ORACIÓN.</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EFESIOS.3:14-21.</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49" y="1325562"/>
            <a:ext cx="8216351" cy="5532437"/>
          </a:xfrm>
        </p:spPr>
        <p:txBody>
          <a:bodyPr>
            <a:normAutofit/>
          </a:bodyPr>
          <a:lstStyle/>
          <a:p>
            <a:r>
              <a:rPr lang="es-ES" b="1" dirty="0">
                <a:solidFill>
                  <a:schemeClr val="bg1"/>
                </a:solidFill>
                <a:latin typeface="Maiandra GD" panose="020E0502030308020204" pitchFamily="34" charset="0"/>
              </a:rPr>
              <a:t>Ese amor de Cristo excede a todo conocimiento, ya que es infinito. </a:t>
            </a:r>
          </a:p>
          <a:p>
            <a:r>
              <a:rPr lang="es-ES" b="1" dirty="0">
                <a:solidFill>
                  <a:schemeClr val="bg1"/>
                </a:solidFill>
                <a:latin typeface="Maiandra GD" panose="020E0502030308020204" pitchFamily="34" charset="0"/>
              </a:rPr>
              <a:t>Pablo también desea que los cristianos sean llenos de Dios.</a:t>
            </a:r>
          </a:p>
          <a:p>
            <a:r>
              <a:rPr lang="es-ES" b="1" u="sng" dirty="0">
                <a:effectLst>
                  <a:outerShdw blurRad="38100" dist="38100" dir="2700000" algn="tl">
                    <a:srgbClr val="000000">
                      <a:alpha val="43137"/>
                    </a:srgbClr>
                  </a:outerShdw>
                </a:effectLst>
                <a:highlight>
                  <a:srgbClr val="00FF99"/>
                </a:highlight>
                <a:latin typeface="Maiandra GD" panose="020E0502030308020204" pitchFamily="34" charset="0"/>
              </a:rPr>
              <a:t>Plenitud (</a:t>
            </a:r>
            <a:r>
              <a:rPr lang="es-ES" b="1" u="sng" dirty="0" err="1">
                <a:effectLst>
                  <a:outerShdw blurRad="38100" dist="38100" dir="2700000" algn="tl">
                    <a:srgbClr val="000000">
                      <a:alpha val="43137"/>
                    </a:srgbClr>
                  </a:outerShdw>
                </a:effectLst>
                <a:highlight>
                  <a:srgbClr val="00FF99"/>
                </a:highlight>
                <a:latin typeface="Maiandra GD" panose="020E0502030308020204" pitchFamily="34" charset="0"/>
              </a:rPr>
              <a:t>Pleroma</a:t>
            </a:r>
            <a:r>
              <a:rPr lang="es-ES" b="1" u="sng" dirty="0">
                <a:effectLst>
                  <a:outerShdw blurRad="38100" dist="38100" dir="2700000" algn="tl">
                    <a:srgbClr val="000000">
                      <a:alpha val="43137"/>
                    </a:srgbClr>
                  </a:outerShdw>
                </a:effectLst>
                <a:highlight>
                  <a:srgbClr val="00FF99"/>
                </a:highlight>
                <a:latin typeface="Maiandra GD" panose="020E0502030308020204" pitchFamily="34" charset="0"/>
              </a:rPr>
              <a:t>)-</a:t>
            </a:r>
            <a:r>
              <a:rPr lang="es-ES" b="1" dirty="0">
                <a:solidFill>
                  <a:schemeClr val="bg1"/>
                </a:solidFill>
                <a:latin typeface="Maiandra GD" panose="020E0502030308020204" pitchFamily="34" charset="0"/>
              </a:rPr>
              <a:t> Significa llenar, completar. Los cristianos necesitan ser llenos de Dios y de su amor. </a:t>
            </a:r>
          </a:p>
          <a:p>
            <a:r>
              <a:rPr lang="es-ES" b="1" dirty="0">
                <a:solidFill>
                  <a:schemeClr val="bg1"/>
                </a:solidFill>
                <a:latin typeface="Maiandra GD" panose="020E0502030308020204" pitchFamily="34" charset="0"/>
              </a:rPr>
              <a:t>Nosotros como edificio de Dios. </a:t>
            </a:r>
          </a:p>
          <a:p>
            <a:r>
              <a:rPr lang="es-ES" b="1" dirty="0">
                <a:solidFill>
                  <a:schemeClr val="bg1"/>
                </a:solidFill>
                <a:latin typeface="Maiandra GD" panose="020E0502030308020204" pitchFamily="34" charset="0"/>
              </a:rPr>
              <a:t>Templo de Dios, necesitamos ser llenos de Dios, de su gracia y de su amor, para que todo lo que este dentro de este templo santo, sea agradable a Dios.</a:t>
            </a:r>
          </a:p>
          <a:p>
            <a:endParaRPr lang="es-NI" b="1" dirty="0">
              <a:solidFill>
                <a:schemeClr val="bg1"/>
              </a:solidFill>
              <a:latin typeface="Maiandra GD" panose="020E0502030308020204" pitchFamily="34" charset="0"/>
            </a:endParaRPr>
          </a:p>
        </p:txBody>
      </p:sp>
      <p:pic>
        <p:nvPicPr>
          <p:cNvPr id="6" name="Imagen 5">
            <a:extLst>
              <a:ext uri="{FF2B5EF4-FFF2-40B4-BE49-F238E27FC236}">
                <a16:creationId xmlns:a16="http://schemas.microsoft.com/office/drawing/2014/main" id="{B2355531-E37E-7213-8803-07FCBC0730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286" y="1325561"/>
            <a:ext cx="3983932" cy="5532437"/>
          </a:xfrm>
          <a:prstGeom prst="rect">
            <a:avLst/>
          </a:prstGeom>
          <a:solidFill>
            <a:srgbClr val="7030A0"/>
          </a:solidFill>
        </p:spPr>
      </p:pic>
    </p:spTree>
    <p:extLst>
      <p:ext uri="{BB962C8B-B14F-4D97-AF65-F5344CB8AC3E}">
        <p14:creationId xmlns:p14="http://schemas.microsoft.com/office/powerpoint/2010/main" val="22673779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UNA GLORIOSA ORACIÓN.</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EFESIOS.3:14-21.</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49" y="1325562"/>
            <a:ext cx="8216351" cy="5532437"/>
          </a:xfrm>
        </p:spPr>
        <p:txBody>
          <a:bodyPr>
            <a:normAutofit lnSpcReduction="10000"/>
          </a:bodyPr>
          <a:lstStyle/>
          <a:p>
            <a:r>
              <a:rPr lang="es-ES" b="1" dirty="0">
                <a:solidFill>
                  <a:schemeClr val="bg1"/>
                </a:solidFill>
                <a:latin typeface="Maiandra GD" panose="020E0502030308020204" pitchFamily="34" charset="0"/>
              </a:rPr>
              <a:t>En Cristo podemos alcanzar y comprender estas bendiciones porque Él es poderoso.</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Efesios.3:20.</a:t>
            </a:r>
          </a:p>
          <a:p>
            <a:r>
              <a:rPr lang="es-ES" b="1" dirty="0">
                <a:solidFill>
                  <a:schemeClr val="bg1"/>
                </a:solidFill>
                <a:latin typeface="Maiandra GD" panose="020E0502030308020204" pitchFamily="34" charset="0"/>
              </a:rPr>
              <a:t>Y a Aquel que es poderoso para hacer todo mucho más abundantemente de lo que pedimos o entendemos, según el poder que obra en nosotros, </a:t>
            </a:r>
          </a:p>
          <a:p>
            <a:r>
              <a:rPr lang="es-ES" b="1" dirty="0">
                <a:solidFill>
                  <a:schemeClr val="bg1"/>
                </a:solidFill>
                <a:latin typeface="Maiandra GD" panose="020E0502030308020204" pitchFamily="34" charset="0"/>
              </a:rPr>
              <a:t>Puede conceder todas estas cinco peticiones y mucho mas.</a:t>
            </a:r>
          </a:p>
          <a:p>
            <a:r>
              <a:rPr lang="es-ES" b="1" dirty="0">
                <a:solidFill>
                  <a:schemeClr val="bg1"/>
                </a:solidFill>
                <a:latin typeface="Maiandra GD" panose="020E0502030308020204" pitchFamily="34" charset="0"/>
              </a:rPr>
              <a:t>El poder que resucitó a Cristo nos levanta de la muerte espiritual y nos da vida espiritual. </a:t>
            </a:r>
          </a:p>
          <a:p>
            <a:r>
              <a:rPr lang="es-ES" b="1" dirty="0">
                <a:solidFill>
                  <a:schemeClr val="bg1"/>
                </a:solidFill>
                <a:latin typeface="Maiandra GD" panose="020E0502030308020204" pitchFamily="34" charset="0"/>
              </a:rPr>
              <a:t>Este mismo poder obra en nosotros para producir </a:t>
            </a:r>
          </a:p>
          <a:p>
            <a:r>
              <a:rPr lang="es-ES" b="1" dirty="0">
                <a:solidFill>
                  <a:schemeClr val="bg1"/>
                </a:solidFill>
                <a:latin typeface="Maiandra GD" panose="020E0502030308020204" pitchFamily="34" charset="0"/>
              </a:rPr>
              <a:t>"el querer como el hacer, por su buena voluntad"</a:t>
            </a:r>
          </a:p>
          <a:p>
            <a:endParaRPr lang="es-ES" b="1" dirty="0">
              <a:solidFill>
                <a:schemeClr val="bg1"/>
              </a:solidFill>
              <a:latin typeface="Maiandra GD" panose="020E0502030308020204" pitchFamily="34" charset="0"/>
            </a:endParaRPr>
          </a:p>
        </p:txBody>
      </p:sp>
      <p:pic>
        <p:nvPicPr>
          <p:cNvPr id="6" name="Imagen 5">
            <a:extLst>
              <a:ext uri="{FF2B5EF4-FFF2-40B4-BE49-F238E27FC236}">
                <a16:creationId xmlns:a16="http://schemas.microsoft.com/office/drawing/2014/main" id="{4AC17249-4E78-7013-408E-267589482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1"/>
            <a:ext cx="3975647" cy="5532436"/>
          </a:xfrm>
          <a:prstGeom prst="rect">
            <a:avLst/>
          </a:prstGeom>
        </p:spPr>
      </p:pic>
    </p:spTree>
    <p:extLst>
      <p:ext uri="{BB962C8B-B14F-4D97-AF65-F5344CB8AC3E}">
        <p14:creationId xmlns:p14="http://schemas.microsoft.com/office/powerpoint/2010/main" val="15562847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UNA GLORIOSA ORACIÓN.</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EFESIOS.3:14-21.</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49" y="1325562"/>
            <a:ext cx="8216351" cy="5532437"/>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Filipenses.2:13.</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Porque Dios es quien obra en ustedes</a:t>
            </a:r>
            <a:r>
              <a:rPr lang="es-ES" b="1" dirty="0">
                <a:solidFill>
                  <a:schemeClr val="bg1"/>
                </a:solidFill>
                <a:latin typeface="Maiandra GD" panose="020E0502030308020204" pitchFamily="34" charset="0"/>
              </a:rPr>
              <a:t> tanto el querer como el hacer, para Su buena intención. </a:t>
            </a:r>
          </a:p>
          <a:p>
            <a:r>
              <a:rPr lang="es-ES" b="1" dirty="0">
                <a:solidFill>
                  <a:schemeClr val="bg1"/>
                </a:solidFill>
                <a:latin typeface="Maiandra GD" panose="020E0502030308020204" pitchFamily="34" charset="0"/>
              </a:rPr>
              <a:t>Ese poder nos protege siempre.</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 Pedro.1:5.</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Mediante la fe ustedes son protegidos por el poder de Dios,</a:t>
            </a:r>
            <a:r>
              <a:rPr lang="es-ES" b="1" dirty="0">
                <a:solidFill>
                  <a:schemeClr val="bg1"/>
                </a:solidFill>
                <a:latin typeface="Maiandra GD" panose="020E0502030308020204" pitchFamily="34" charset="0"/>
              </a:rPr>
              <a:t> para la salvación que está preparada para ser revelada en el último tiempo. </a:t>
            </a:r>
          </a:p>
          <a:p>
            <a:r>
              <a:rPr lang="es-ES" b="1" dirty="0">
                <a:solidFill>
                  <a:schemeClr val="bg1"/>
                </a:solidFill>
                <a:latin typeface="Maiandra GD" panose="020E0502030308020204" pitchFamily="34" charset="0"/>
              </a:rPr>
              <a:t>Tenemos este poder con nosotros, ayudadnos siempre.</a:t>
            </a:r>
          </a:p>
          <a:p>
            <a:r>
              <a:rPr lang="es-ES" b="1" dirty="0">
                <a:solidFill>
                  <a:schemeClr val="bg1"/>
                </a:solidFill>
                <a:latin typeface="Maiandra GD" panose="020E0502030308020204" pitchFamily="34" charset="0"/>
              </a:rPr>
              <a:t>¿Qué más necesitamos hermanos para ser fieles a Dios?</a:t>
            </a:r>
          </a:p>
        </p:txBody>
      </p:sp>
      <p:pic>
        <p:nvPicPr>
          <p:cNvPr id="3" name="Imagen 2">
            <a:extLst>
              <a:ext uri="{FF2B5EF4-FFF2-40B4-BE49-F238E27FC236}">
                <a16:creationId xmlns:a16="http://schemas.microsoft.com/office/drawing/2014/main" id="{F5C4CD80-745B-D881-E722-3711CCFAF4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 y="1325561"/>
            <a:ext cx="3975650" cy="5532438"/>
          </a:xfrm>
          <a:prstGeom prst="rect">
            <a:avLst/>
          </a:prstGeom>
          <a:solidFill>
            <a:srgbClr val="00FF99"/>
          </a:solidFill>
        </p:spPr>
      </p:pic>
    </p:spTree>
    <p:extLst>
      <p:ext uri="{BB962C8B-B14F-4D97-AF65-F5344CB8AC3E}">
        <p14:creationId xmlns:p14="http://schemas.microsoft.com/office/powerpoint/2010/main" val="42589753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UNA GLORIOSA ORACIÓN.</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EFESIOS.3:14-21.</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49" y="1325562"/>
            <a:ext cx="8216351" cy="5532437"/>
          </a:xfrm>
        </p:spPr>
        <p:txBody>
          <a:bodyPr>
            <a:normAutofit lnSpcReduction="10000"/>
          </a:bodyPr>
          <a:lstStyle/>
          <a:p>
            <a:r>
              <a:rPr lang="es-ES" b="1" dirty="0">
                <a:solidFill>
                  <a:schemeClr val="bg1"/>
                </a:solidFill>
                <a:latin typeface="Maiandra GD" panose="020E0502030308020204" pitchFamily="34" charset="0"/>
              </a:rPr>
              <a:t>Dios es poderoso para bendecirnos abundantemente más de lo que le pedimos o entendemos. </a:t>
            </a:r>
          </a:p>
          <a:p>
            <a:r>
              <a:rPr lang="es-ES" b="1" dirty="0">
                <a:solidFill>
                  <a:schemeClr val="bg1"/>
                </a:solidFill>
                <a:latin typeface="Maiandra GD" panose="020E0502030308020204" pitchFamily="34" charset="0"/>
              </a:rPr>
              <a:t>Dios es Él que provee para nuestras necesidades.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Filipenses.4:19.</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Y mi Dios proveerá a todas sus necesidades,</a:t>
            </a:r>
            <a:r>
              <a:rPr lang="es-ES" b="1" dirty="0">
                <a:solidFill>
                  <a:schemeClr val="bg1"/>
                </a:solidFill>
                <a:latin typeface="Maiandra GD" panose="020E0502030308020204" pitchFamily="34" charset="0"/>
              </a:rPr>
              <a:t> conforme a sus riquezas en gloria en Cristo Jesús. </a:t>
            </a:r>
          </a:p>
          <a:p>
            <a:r>
              <a:rPr lang="es-ES" b="1" dirty="0">
                <a:solidFill>
                  <a:schemeClr val="bg1"/>
                </a:solidFill>
                <a:latin typeface="Maiandra GD" panose="020E0502030308020204" pitchFamily="34" charset="0"/>
              </a:rPr>
              <a:t>El poder de Dios actúa en nosotros ya que somos sus hijos, y lo que le pedimos nos da, todo y cuando está dentro de su santa voluntad.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I Juan.3:21-22.</a:t>
            </a:r>
          </a:p>
          <a:p>
            <a:r>
              <a:rPr lang="es-ES" b="1" dirty="0">
                <a:solidFill>
                  <a:schemeClr val="bg1"/>
                </a:solidFill>
                <a:latin typeface="Maiandra GD" panose="020E0502030308020204" pitchFamily="34" charset="0"/>
              </a:rPr>
              <a:t>Amados, si nuestro corazón no nos condena,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confianza tenemos delante de Dios.</a:t>
            </a:r>
          </a:p>
        </p:txBody>
      </p:sp>
      <p:pic>
        <p:nvPicPr>
          <p:cNvPr id="3" name="Imagen 2">
            <a:extLst>
              <a:ext uri="{FF2B5EF4-FFF2-40B4-BE49-F238E27FC236}">
                <a16:creationId xmlns:a16="http://schemas.microsoft.com/office/drawing/2014/main" id="{E390C3D4-5B79-A234-8532-B876E2280B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286" y="1325562"/>
            <a:ext cx="3894486" cy="5532438"/>
          </a:xfrm>
          <a:prstGeom prst="rect">
            <a:avLst/>
          </a:prstGeom>
          <a:solidFill>
            <a:schemeClr val="accent2">
              <a:lumMod val="40000"/>
              <a:lumOff val="60000"/>
            </a:schemeClr>
          </a:solidFill>
        </p:spPr>
      </p:pic>
    </p:spTree>
    <p:extLst>
      <p:ext uri="{BB962C8B-B14F-4D97-AF65-F5344CB8AC3E}">
        <p14:creationId xmlns:p14="http://schemas.microsoft.com/office/powerpoint/2010/main" val="14806686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UNA GLORIOSA ORACIÓN.</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EFESIOS.3:14-21.</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49" y="1325562"/>
            <a:ext cx="8216351" cy="5532437"/>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V.22.</a:t>
            </a:r>
          </a:p>
          <a:p>
            <a:r>
              <a:rPr lang="es-ES" b="1" dirty="0">
                <a:solidFill>
                  <a:schemeClr val="bg1"/>
                </a:solidFill>
                <a:latin typeface="Maiandra GD" panose="020E0502030308020204" pitchFamily="34" charset="0"/>
              </a:rPr>
              <a:t>Y todo lo que pidamos lo recibimos de Él,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porque guardamos Sus mandamientos</a:t>
            </a:r>
            <a:r>
              <a:rPr lang="es-ES" b="1" dirty="0">
                <a:solidFill>
                  <a:schemeClr val="bg1"/>
                </a:solidFill>
                <a:latin typeface="Maiandra GD" panose="020E0502030308020204" pitchFamily="34" charset="0"/>
              </a:rPr>
              <a:t> y hacemos las cosas que son agradables delante de Él. </a:t>
            </a:r>
          </a:p>
          <a:p>
            <a:r>
              <a:rPr lang="es-ES" b="1" dirty="0">
                <a:solidFill>
                  <a:schemeClr val="bg1"/>
                </a:solidFill>
                <a:latin typeface="Maiandra GD" panose="020E0502030308020204" pitchFamily="34" charset="0"/>
              </a:rPr>
              <a:t>Dios nos bendice según su voluntad si hacemos y guardamos sus mandamientos.</a:t>
            </a:r>
          </a:p>
          <a:p>
            <a:r>
              <a:rPr lang="es-ES" b="1" dirty="0">
                <a:solidFill>
                  <a:schemeClr val="bg1"/>
                </a:solidFill>
                <a:latin typeface="Maiandra GD" panose="020E0502030308020204" pitchFamily="34" charset="0"/>
              </a:rPr>
              <a:t>Él nos esta bendiciendo con toda bendición espiritual y material siempre.</a:t>
            </a:r>
          </a:p>
          <a:p>
            <a:r>
              <a:rPr lang="es-ES" b="1" dirty="0">
                <a:solidFill>
                  <a:schemeClr val="bg1"/>
                </a:solidFill>
                <a:latin typeface="Maiandra GD" panose="020E0502030308020204" pitchFamily="34" charset="0"/>
              </a:rPr>
              <a:t>Esta es una bendición tan grande de tener un Dios tan poderoso Él cual puede hacer todas las cosas mucho más abundantemente de lo que pedimos o entendemos. </a:t>
            </a:r>
          </a:p>
          <a:p>
            <a:endParaRPr lang="es-ES"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66AAA65E-C646-E8C5-B92C-BEE18C4EA2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1"/>
            <a:ext cx="3975647" cy="5532437"/>
          </a:xfrm>
          <a:prstGeom prst="rect">
            <a:avLst/>
          </a:prstGeom>
        </p:spPr>
      </p:pic>
    </p:spTree>
    <p:extLst>
      <p:ext uri="{BB962C8B-B14F-4D97-AF65-F5344CB8AC3E}">
        <p14:creationId xmlns:p14="http://schemas.microsoft.com/office/powerpoint/2010/main" val="29321330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UNA GLORIOSA ORACIÓN.</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EFESIOS.3:14-21.</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4010024" y="1325562"/>
            <a:ext cx="8181975" cy="5532437"/>
          </a:xfrm>
        </p:spPr>
        <p:txBody>
          <a:bodyPr>
            <a:normAutofit lnSpcReduction="10000"/>
          </a:bodyPr>
          <a:lstStyle/>
          <a:p>
            <a:r>
              <a:rPr lang="es-ES" b="1" dirty="0">
                <a:solidFill>
                  <a:schemeClr val="bg1"/>
                </a:solidFill>
                <a:latin typeface="Maiandra GD" panose="020E0502030308020204" pitchFamily="34" charset="0"/>
              </a:rPr>
              <a:t>Cuando le pedimos a Dios cosas, muchas veces Él nos da más de lo que pedimos o entendemos y esto es una bendición muy grande Él poder tener un Padre como nuestro Dios. </a:t>
            </a:r>
          </a:p>
          <a:p>
            <a:r>
              <a:rPr lang="es-ES" b="1" dirty="0">
                <a:solidFill>
                  <a:schemeClr val="bg1"/>
                </a:solidFill>
                <a:latin typeface="Maiandra GD" panose="020E0502030308020204" pitchFamily="34" charset="0"/>
              </a:rPr>
              <a:t>Por eso le debemos dar la gloria siempre.</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Efesios.3:21.</a:t>
            </a:r>
          </a:p>
          <a:p>
            <a:r>
              <a:rPr lang="es-ES" b="1" u="sng" dirty="0">
                <a:effectLst>
                  <a:outerShdw blurRad="38100" dist="38100" dir="2700000" algn="tl">
                    <a:srgbClr val="000000">
                      <a:alpha val="43137"/>
                    </a:srgbClr>
                  </a:outerShdw>
                </a:effectLst>
                <a:highlight>
                  <a:srgbClr val="00FF99"/>
                </a:highlight>
                <a:latin typeface="Maiandra GD" panose="020E0502030308020204" pitchFamily="34" charset="0"/>
              </a:rPr>
              <a:t>a Él sea la gloria en la iglesia</a:t>
            </a:r>
            <a:r>
              <a:rPr lang="es-ES" b="1" dirty="0">
                <a:solidFill>
                  <a:schemeClr val="bg1"/>
                </a:solidFill>
                <a:latin typeface="Maiandra GD" panose="020E0502030308020204" pitchFamily="34" charset="0"/>
              </a:rPr>
              <a:t> y en Cristo Jesús por todas las generaciones, por los siglos de los siglos. Amén. </a:t>
            </a:r>
          </a:p>
          <a:p>
            <a:r>
              <a:rPr lang="es-ES" b="1" dirty="0">
                <a:solidFill>
                  <a:schemeClr val="bg1"/>
                </a:solidFill>
                <a:latin typeface="Maiandra GD" panose="020E0502030308020204" pitchFamily="34" charset="0"/>
              </a:rPr>
              <a:t>La iglesia es el medio por el cual Dios recibe honra y gloria por todo lo que ha hecho por nosotros. </a:t>
            </a:r>
          </a:p>
          <a:p>
            <a:r>
              <a:rPr lang="es-ES" b="1" dirty="0">
                <a:solidFill>
                  <a:schemeClr val="bg1"/>
                </a:solidFill>
                <a:latin typeface="Maiandra GD" panose="020E0502030308020204" pitchFamily="34" charset="0"/>
              </a:rPr>
              <a:t>La iglesia de acuerdo a este pasaje está en Cristo, ya que ella es el cuerpo de Cristo.</a:t>
            </a:r>
          </a:p>
        </p:txBody>
      </p:sp>
      <p:pic>
        <p:nvPicPr>
          <p:cNvPr id="6" name="Imagen 5">
            <a:extLst>
              <a:ext uri="{FF2B5EF4-FFF2-40B4-BE49-F238E27FC236}">
                <a16:creationId xmlns:a16="http://schemas.microsoft.com/office/drawing/2014/main" id="{771D9717-DEAE-59CB-B6FB-2EEBCE61FB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0199"/>
            <a:ext cx="4010022" cy="5348288"/>
          </a:xfrm>
          <a:prstGeom prst="rect">
            <a:avLst/>
          </a:prstGeom>
        </p:spPr>
      </p:pic>
    </p:spTree>
    <p:extLst>
      <p:ext uri="{BB962C8B-B14F-4D97-AF65-F5344CB8AC3E}">
        <p14:creationId xmlns:p14="http://schemas.microsoft.com/office/powerpoint/2010/main" val="862408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UNA GLORIOSA ORACIÓN.</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EFESIOS.3:14-21.</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4010024" y="1325562"/>
            <a:ext cx="8181976" cy="5532437"/>
          </a:xfrm>
        </p:spPr>
        <p:txBody>
          <a:bodyPr>
            <a:normAutofit/>
          </a:bodyPr>
          <a:lstStyle/>
          <a:p>
            <a:r>
              <a:rPr lang="es-ES" b="1" dirty="0">
                <a:solidFill>
                  <a:schemeClr val="bg1"/>
                </a:solidFill>
                <a:latin typeface="Maiandra GD" panose="020E0502030308020204" pitchFamily="34" charset="0"/>
              </a:rPr>
              <a:t>Esta gloria ha de durar no solo por algún tiempo, sino por todas las edades, por los siglos de los siglos. </a:t>
            </a:r>
          </a:p>
          <a:p>
            <a:r>
              <a:rPr lang="es-ES" b="1" dirty="0">
                <a:solidFill>
                  <a:schemeClr val="bg1"/>
                </a:solidFill>
                <a:latin typeface="Maiandra GD" panose="020E0502030308020204" pitchFamily="34" charset="0"/>
              </a:rPr>
              <a:t>Aquí encontramos otra razón por la cual es de suma importancia que obedezcamos a Dios y que vivamos nuestras vidas de tal manera que traigamos honra y gloria a su nombre. </a:t>
            </a:r>
          </a:p>
          <a:p>
            <a:r>
              <a:rPr lang="es-ES" b="1" dirty="0">
                <a:solidFill>
                  <a:schemeClr val="bg1"/>
                </a:solidFill>
                <a:latin typeface="Maiandra GD" panose="020E0502030308020204" pitchFamily="34" charset="0"/>
              </a:rPr>
              <a:t>Nosotros somos la iglesia del Señor, y por esto debemos de comportarnos como tales. </a:t>
            </a:r>
          </a:p>
          <a:p>
            <a:r>
              <a:rPr lang="es-ES" b="1" dirty="0">
                <a:solidFill>
                  <a:schemeClr val="bg1"/>
                </a:solidFill>
                <a:latin typeface="Maiandra GD" panose="020E0502030308020204" pitchFamily="34" charset="0"/>
              </a:rPr>
              <a:t>Como hijos del Creador de los cielos y de la tierra, ya que nosotros somos los que traemos honra y gloria a Dios. </a:t>
            </a:r>
          </a:p>
        </p:txBody>
      </p:sp>
      <p:pic>
        <p:nvPicPr>
          <p:cNvPr id="3" name="Imagen 2">
            <a:extLst>
              <a:ext uri="{FF2B5EF4-FFF2-40B4-BE49-F238E27FC236}">
                <a16:creationId xmlns:a16="http://schemas.microsoft.com/office/drawing/2014/main" id="{ABF30DFC-4E7F-33E2-816F-791C5A389A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0"/>
            <a:ext cx="4010024" cy="5532437"/>
          </a:xfrm>
          <a:prstGeom prst="rect">
            <a:avLst/>
          </a:prstGeom>
          <a:solidFill>
            <a:srgbClr val="00B0F0"/>
          </a:solidFill>
        </p:spPr>
      </p:pic>
    </p:spTree>
    <p:extLst>
      <p:ext uri="{BB962C8B-B14F-4D97-AF65-F5344CB8AC3E}">
        <p14:creationId xmlns:p14="http://schemas.microsoft.com/office/powerpoint/2010/main" val="22150519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r>
              <a:rPr lang="es-ES" b="1" dirty="0">
                <a:solidFill>
                  <a:schemeClr val="bg1"/>
                </a:solidFill>
                <a:latin typeface="Maiandra GD" panose="020E0502030308020204" pitchFamily="34" charset="0"/>
              </a:rPr>
              <a:t>Pablo también se considera prisionero de Cristo, porque en realidad Él estaba en la cárcel cuando escribe estas cartas. </a:t>
            </a:r>
          </a:p>
          <a:p>
            <a:r>
              <a:rPr lang="es-ES" b="1" dirty="0">
                <a:solidFill>
                  <a:schemeClr val="bg1"/>
                </a:solidFill>
                <a:latin typeface="Maiandra GD" panose="020E0502030308020204" pitchFamily="34" charset="0"/>
              </a:rPr>
              <a:t>Esta en la cárcel por causa de Cristo, por causa de predicar el Evangelio de Jesucristo. </a:t>
            </a:r>
          </a:p>
          <a:p>
            <a:r>
              <a:rPr lang="es-ES" b="1" dirty="0">
                <a:solidFill>
                  <a:schemeClr val="bg1"/>
                </a:solidFill>
                <a:latin typeface="Maiandra GD" panose="020E0502030308020204" pitchFamily="34" charset="0"/>
              </a:rPr>
              <a:t>La mayor parte de la vida de este gran hombre la paso en la cárcel. </a:t>
            </a:r>
          </a:p>
          <a:p>
            <a:r>
              <a:rPr lang="es-ES" b="1" dirty="0">
                <a:solidFill>
                  <a:schemeClr val="bg1"/>
                </a:solidFill>
                <a:latin typeface="Maiandra GD" panose="020E0502030308020204" pitchFamily="34" charset="0"/>
              </a:rPr>
              <a:t>Pablo no era prisionero por haber hecho algo malo que haya quebrantado las leyes de Roma, sino por el odio que los judíos le tenían. </a:t>
            </a:r>
          </a:p>
          <a:p>
            <a:r>
              <a:rPr lang="es-ES" b="1" dirty="0">
                <a:solidFill>
                  <a:schemeClr val="bg1"/>
                </a:solidFill>
                <a:latin typeface="Maiandra GD" panose="020E0502030308020204" pitchFamily="34" charset="0"/>
              </a:rPr>
              <a:t>Judíos que no querían que Pablo predicase el Evangelio. </a:t>
            </a:r>
          </a:p>
        </p:txBody>
      </p:sp>
      <p:pic>
        <p:nvPicPr>
          <p:cNvPr id="3" name="Imagen 2">
            <a:extLst>
              <a:ext uri="{FF2B5EF4-FFF2-40B4-BE49-F238E27FC236}">
                <a16:creationId xmlns:a16="http://schemas.microsoft.com/office/drawing/2014/main" id="{8193199B-3BD0-6F06-01B6-9426A8446F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5560"/>
            <a:ext cx="3975652" cy="5532437"/>
          </a:xfrm>
          <a:prstGeom prst="rect">
            <a:avLst/>
          </a:prstGeom>
        </p:spPr>
      </p:pic>
    </p:spTree>
    <p:extLst>
      <p:ext uri="{BB962C8B-B14F-4D97-AF65-F5344CB8AC3E}">
        <p14:creationId xmlns:p14="http://schemas.microsoft.com/office/powerpoint/2010/main" val="38660492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rmAutofit/>
          </a:bodyPr>
          <a:lstStyle/>
          <a:p>
            <a:pPr algn="ctr"/>
            <a:r>
              <a:rPr lang="es-ES" sz="8000" b="1" u="sng" dirty="0">
                <a:effectLst>
                  <a:outerShdw blurRad="38100" dist="38100" dir="2700000" algn="tl">
                    <a:srgbClr val="000000">
                      <a:alpha val="43137"/>
                    </a:srgbClr>
                  </a:outerShdw>
                </a:effectLst>
                <a:latin typeface="Maiandra GD" panose="020E0502030308020204" pitchFamily="34" charset="0"/>
              </a:rPr>
              <a:t>CONCLUSIÓN:</a:t>
            </a:r>
            <a:endParaRPr lang="es-NI" sz="80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49" y="1325562"/>
            <a:ext cx="8216351" cy="5532437"/>
          </a:xfrm>
        </p:spPr>
        <p:txBody>
          <a:bodyPr>
            <a:normAutofit/>
          </a:bodyPr>
          <a:lstStyle/>
          <a:p>
            <a:r>
              <a:rPr lang="es-ES" b="1" dirty="0">
                <a:solidFill>
                  <a:schemeClr val="bg1"/>
                </a:solidFill>
                <a:latin typeface="Maiandra GD" panose="020E0502030308020204" pitchFamily="34" charset="0"/>
              </a:rPr>
              <a:t>Él Apóstol Pablo estaba preso cuando escribe esta carta, pero aun en esta situación Él anima a los hermanos de Efeso que no desmayen jamás.</a:t>
            </a:r>
          </a:p>
          <a:p>
            <a:r>
              <a:rPr lang="es-NI" b="1" dirty="0">
                <a:solidFill>
                  <a:schemeClr val="bg1"/>
                </a:solidFill>
                <a:latin typeface="Maiandra GD" panose="020E0502030308020204" pitchFamily="34" charset="0"/>
              </a:rPr>
              <a:t>Él Espíritu Santo atraves del Apóstol Pablo nos revela el misterio que había esta oculto desde el principio de la creación del mundo.</a:t>
            </a:r>
          </a:p>
          <a:p>
            <a:r>
              <a:rPr lang="es-NI" b="1" dirty="0">
                <a:solidFill>
                  <a:schemeClr val="bg1"/>
                </a:solidFill>
                <a:latin typeface="Maiandra GD" panose="020E0502030308020204" pitchFamily="34" charset="0"/>
              </a:rPr>
              <a:t>Este misterio se puede entender no está oculto, ahora está al descubierto y podemos entenderlo leyendo, escudriñando,  investigando la palabra de Dios.</a:t>
            </a:r>
          </a:p>
          <a:p>
            <a:r>
              <a:rPr lang="es-NI" b="1">
                <a:solidFill>
                  <a:schemeClr val="bg1"/>
                </a:solidFill>
                <a:latin typeface="Maiandra GD" panose="020E0502030308020204" pitchFamily="34" charset="0"/>
              </a:rPr>
              <a:t>Este misterio </a:t>
            </a:r>
            <a:r>
              <a:rPr lang="es-NI" b="1" dirty="0">
                <a:solidFill>
                  <a:schemeClr val="bg1"/>
                </a:solidFill>
                <a:latin typeface="Maiandra GD" panose="020E0502030308020204" pitchFamily="34" charset="0"/>
              </a:rPr>
              <a:t>era que los gentiles ahora son parte del pueblo de Dios, tienen las mismas bendiciones que los judíos.</a:t>
            </a:r>
          </a:p>
        </p:txBody>
      </p:sp>
      <p:pic>
        <p:nvPicPr>
          <p:cNvPr id="3" name="Imagen 2">
            <a:extLst>
              <a:ext uri="{FF2B5EF4-FFF2-40B4-BE49-F238E27FC236}">
                <a16:creationId xmlns:a16="http://schemas.microsoft.com/office/drawing/2014/main" id="{60BBACBF-1EC9-2172-12C9-98B75F3E8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 y="1325561"/>
            <a:ext cx="3971923" cy="5532436"/>
          </a:xfrm>
          <a:prstGeom prst="rect">
            <a:avLst/>
          </a:prstGeom>
        </p:spPr>
      </p:pic>
    </p:spTree>
    <p:extLst>
      <p:ext uri="{BB962C8B-B14F-4D97-AF65-F5344CB8AC3E}">
        <p14:creationId xmlns:p14="http://schemas.microsoft.com/office/powerpoint/2010/main" val="4665460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rmAutofit/>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CONCLUSIÓN:</a:t>
            </a:r>
            <a:endParaRPr lang="es-NI" sz="72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49" y="1325562"/>
            <a:ext cx="8216351" cy="5532437"/>
          </a:xfrm>
        </p:spPr>
        <p:txBody>
          <a:bodyPr>
            <a:normAutofit/>
          </a:bodyPr>
          <a:lstStyle/>
          <a:p>
            <a:r>
              <a:rPr lang="es-ES" b="1" dirty="0">
                <a:solidFill>
                  <a:schemeClr val="bg1"/>
                </a:solidFill>
                <a:latin typeface="Maiandra GD" panose="020E0502030308020204" pitchFamily="34" charset="0"/>
              </a:rPr>
              <a:t>Escudriñemos siempre la palabra de Dios, para saber lo que Dios desea de cada uno de nosotros.</a:t>
            </a:r>
          </a:p>
          <a:p>
            <a:r>
              <a:rPr lang="es-ES" b="1" dirty="0">
                <a:solidFill>
                  <a:schemeClr val="bg1"/>
                </a:solidFill>
                <a:latin typeface="Maiandra GD" panose="020E0502030308020204" pitchFamily="34" charset="0"/>
              </a:rPr>
              <a:t>Debemos agradecer a Dios por esta maravillosa revelación y aceptación como pueblo de Él.</a:t>
            </a:r>
          </a:p>
          <a:p>
            <a:r>
              <a:rPr lang="es-ES" b="1" dirty="0">
                <a:solidFill>
                  <a:schemeClr val="bg1"/>
                </a:solidFill>
                <a:latin typeface="Maiandra GD" panose="020E0502030308020204" pitchFamily="34" charset="0"/>
              </a:rPr>
              <a:t>Siempre oremos para que podemos ser fortalecidos en Cristo Jesús.</a:t>
            </a:r>
          </a:p>
          <a:p>
            <a:r>
              <a:rPr lang="es-ES" b="1" dirty="0">
                <a:solidFill>
                  <a:schemeClr val="bg1"/>
                </a:solidFill>
                <a:latin typeface="Maiandra GD" panose="020E0502030308020204" pitchFamily="34" charset="0"/>
              </a:rPr>
              <a:t>Seamos arraigados y cimentados para no movernos de la esperanza.</a:t>
            </a:r>
          </a:p>
          <a:p>
            <a:r>
              <a:rPr lang="es-ES" b="1" dirty="0">
                <a:solidFill>
                  <a:schemeClr val="bg1"/>
                </a:solidFill>
                <a:latin typeface="Maiandra GD" panose="020E0502030308020204" pitchFamily="34" charset="0"/>
              </a:rPr>
              <a:t>Que Cristo habite en nosotros.</a:t>
            </a:r>
          </a:p>
          <a:p>
            <a:r>
              <a:rPr lang="es-ES" b="1" dirty="0">
                <a:solidFill>
                  <a:schemeClr val="bg1"/>
                </a:solidFill>
                <a:latin typeface="Maiandra GD" panose="020E0502030308020204" pitchFamily="34" charset="0"/>
              </a:rPr>
              <a:t>Y </a:t>
            </a:r>
            <a:r>
              <a:rPr lang="es-ES" b="1">
                <a:solidFill>
                  <a:schemeClr val="bg1"/>
                </a:solidFill>
                <a:latin typeface="Maiandra GD" panose="020E0502030308020204" pitchFamily="34" charset="0"/>
              </a:rPr>
              <a:t>que demos siempre la </a:t>
            </a:r>
            <a:r>
              <a:rPr lang="es-ES" b="1" dirty="0">
                <a:solidFill>
                  <a:schemeClr val="bg1"/>
                </a:solidFill>
                <a:latin typeface="Maiandra GD" panose="020E0502030308020204" pitchFamily="34" charset="0"/>
              </a:rPr>
              <a:t>honra y la gloria a Dios en su iglesia, no podemos honrar a Dios sino pertenecemos a su iglesia.</a:t>
            </a:r>
          </a:p>
          <a:p>
            <a:endParaRPr lang="es-NI" b="1" dirty="0">
              <a:solidFill>
                <a:schemeClr val="bg1"/>
              </a:solidFill>
              <a:latin typeface="Maiandra GD" panose="020E0502030308020204" pitchFamily="34" charset="0"/>
            </a:endParaRPr>
          </a:p>
        </p:txBody>
      </p:sp>
      <p:pic>
        <p:nvPicPr>
          <p:cNvPr id="3" name="Imagen 2">
            <a:extLst>
              <a:ext uri="{FF2B5EF4-FFF2-40B4-BE49-F238E27FC236}">
                <a16:creationId xmlns:a16="http://schemas.microsoft.com/office/drawing/2014/main" id="{4BF35CE9-48BE-A12A-321A-0AB508CFE2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25560"/>
            <a:ext cx="3975647" cy="5532437"/>
          </a:xfrm>
          <a:prstGeom prst="rect">
            <a:avLst/>
          </a:prstGeom>
        </p:spPr>
      </p:pic>
    </p:spTree>
    <p:extLst>
      <p:ext uri="{BB962C8B-B14F-4D97-AF65-F5344CB8AC3E}">
        <p14:creationId xmlns:p14="http://schemas.microsoft.com/office/powerpoint/2010/main" val="36342218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sp>
        <p:nvSpPr>
          <p:cNvPr id="8" name="Rectángulo: esquinas redondeadas 7">
            <a:extLst>
              <a:ext uri="{FF2B5EF4-FFF2-40B4-BE49-F238E27FC236}">
                <a16:creationId xmlns:a16="http://schemas.microsoft.com/office/drawing/2014/main" id="{A54F12AA-A477-FF27-A52B-11691300FF7D}"/>
              </a:ext>
            </a:extLst>
          </p:cNvPr>
          <p:cNvSpPr/>
          <p:nvPr/>
        </p:nvSpPr>
        <p:spPr>
          <a:xfrm>
            <a:off x="0" y="5754757"/>
            <a:ext cx="12191998" cy="1103242"/>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6600" b="1" dirty="0">
                <a:effectLst>
                  <a:outerShdw blurRad="38100" dist="38100" dir="2700000" algn="tl">
                    <a:srgbClr val="000000">
                      <a:alpha val="43137"/>
                    </a:srgbClr>
                  </a:outerShdw>
                </a:effectLst>
                <a:latin typeface="Maiandra GD" panose="020E0502030308020204" pitchFamily="34" charset="0"/>
              </a:rPr>
              <a:t>DIOS NOS BENDIGA A TODOS</a:t>
            </a:r>
            <a:endParaRPr lang="es-NI" sz="6600" b="1" dirty="0">
              <a:effectLst>
                <a:outerShdw blurRad="38100" dist="38100" dir="2700000" algn="tl">
                  <a:srgbClr val="000000">
                    <a:alpha val="43137"/>
                  </a:srgbClr>
                </a:outerShdw>
              </a:effectLst>
              <a:latin typeface="Maiandra GD" panose="020E0502030308020204" pitchFamily="34" charset="0"/>
            </a:endParaRPr>
          </a:p>
        </p:txBody>
      </p:sp>
      <p:pic>
        <p:nvPicPr>
          <p:cNvPr id="11" name="Imagen 10">
            <a:extLst>
              <a:ext uri="{FF2B5EF4-FFF2-40B4-BE49-F238E27FC236}">
                <a16:creationId xmlns:a16="http://schemas.microsoft.com/office/drawing/2014/main" id="{EE920B3E-1F4B-AB8F-3822-B471FAFD7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5754757"/>
          </a:xfrm>
          <a:prstGeom prst="rect">
            <a:avLst/>
          </a:prstGeom>
        </p:spPr>
      </p:pic>
    </p:spTree>
    <p:extLst>
      <p:ext uri="{BB962C8B-B14F-4D97-AF65-F5344CB8AC3E}">
        <p14:creationId xmlns:p14="http://schemas.microsoft.com/office/powerpoint/2010/main" val="420482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by="(-#ppt_w*2)" calcmode="lin" valueType="num">
                                      <p:cBhvr rctx="PPT">
                                        <p:cTn id="14" dur="500" autoRev="1" fill="hold">
                                          <p:stCondLst>
                                            <p:cond delay="0"/>
                                          </p:stCondLst>
                                        </p:cTn>
                                        <p:tgtEl>
                                          <p:spTgt spid="8"/>
                                        </p:tgtEl>
                                        <p:attrNameLst>
                                          <p:attrName>ppt_w</p:attrName>
                                        </p:attrNameLst>
                                      </p:cBhvr>
                                    </p:anim>
                                    <p:anim by="(#ppt_w*0.50)" calcmode="lin" valueType="num">
                                      <p:cBhvr>
                                        <p:cTn id="15" dur="500" decel="50000" autoRev="1" fill="hold">
                                          <p:stCondLst>
                                            <p:cond delay="0"/>
                                          </p:stCondLst>
                                        </p:cTn>
                                        <p:tgtEl>
                                          <p:spTgt spid="8"/>
                                        </p:tgtEl>
                                        <p:attrNameLst>
                                          <p:attrName>ppt_x</p:attrName>
                                        </p:attrNameLst>
                                      </p:cBhvr>
                                    </p:anim>
                                    <p:anim from="(-#ppt_h/2)" to="(#ppt_y)" calcmode="lin" valueType="num">
                                      <p:cBhvr>
                                        <p:cTn id="16" dur="1000" fill="hold">
                                          <p:stCondLst>
                                            <p:cond delay="0"/>
                                          </p:stCondLst>
                                        </p:cTn>
                                        <p:tgtEl>
                                          <p:spTgt spid="8"/>
                                        </p:tgtEl>
                                        <p:attrNameLst>
                                          <p:attrName>ppt_y</p:attrName>
                                        </p:attrNameLst>
                                      </p:cBhvr>
                                    </p:anim>
                                    <p:animRot by="21600000">
                                      <p:cBhvr>
                                        <p:cTn id="17"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lnSpcReduction="10000"/>
          </a:bodyPr>
          <a:lstStyle/>
          <a:p>
            <a:r>
              <a:rPr lang="es-ES" b="1" dirty="0">
                <a:solidFill>
                  <a:schemeClr val="bg1"/>
                </a:solidFill>
                <a:latin typeface="Maiandra GD" panose="020E0502030308020204" pitchFamily="34" charset="0"/>
              </a:rPr>
              <a:t>Los Cristianos en Efeso habían escuchado de la administración de la gracia de Dios para con ellos por el apóstol Pablo.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Efesios.3:2.</a:t>
            </a:r>
          </a:p>
          <a:p>
            <a:r>
              <a:rPr lang="es-ES" b="1" dirty="0">
                <a:solidFill>
                  <a:schemeClr val="bg1"/>
                </a:solidFill>
                <a:latin typeface="Maiandra GD" panose="020E0502030308020204" pitchFamily="34" charset="0"/>
              </a:rPr>
              <a:t>si en verdad han oído de </a:t>
            </a:r>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la dispensación de la gracia de Dios</a:t>
            </a:r>
            <a:r>
              <a:rPr lang="es-ES" b="1" dirty="0">
                <a:solidFill>
                  <a:schemeClr val="bg1"/>
                </a:solidFill>
                <a:latin typeface="Maiandra GD" panose="020E0502030308020204" pitchFamily="34" charset="0"/>
              </a:rPr>
              <a:t> que me fue dada para ustedes; </a:t>
            </a:r>
          </a:p>
          <a:p>
            <a:r>
              <a:rPr lang="es-ES" b="1" dirty="0">
                <a:solidFill>
                  <a:schemeClr val="bg1"/>
                </a:solidFill>
                <a:latin typeface="Maiandra GD" panose="020E0502030308020204" pitchFamily="34" charset="0"/>
              </a:rPr>
              <a:t>La palabra “Si” viene del griego (</a:t>
            </a:r>
            <a:r>
              <a:rPr lang="es-ES" b="1" dirty="0" err="1">
                <a:solidFill>
                  <a:schemeClr val="bg1"/>
                </a:solidFill>
                <a:latin typeface="Maiandra GD" panose="020E0502030308020204" pitchFamily="34" charset="0"/>
              </a:rPr>
              <a:t>ei</a:t>
            </a:r>
            <a:r>
              <a:rPr lang="es-ES" b="1" dirty="0">
                <a:solidFill>
                  <a:schemeClr val="bg1"/>
                </a:solidFill>
                <a:latin typeface="Maiandra GD" panose="020E0502030308020204" pitchFamily="34" charset="0"/>
              </a:rPr>
              <a:t> ge) y es mejor traducida como: Asumiendo que habéis oído, o, ya que habéis oído, mirando que habéis oído. </a:t>
            </a:r>
          </a:p>
          <a:p>
            <a:r>
              <a:rPr lang="es-ES" b="1" dirty="0">
                <a:solidFill>
                  <a:schemeClr val="bg1"/>
                </a:solidFill>
                <a:latin typeface="Maiandra GD" panose="020E0502030308020204" pitchFamily="34" charset="0"/>
              </a:rPr>
              <a:t>La administración de la gracia de Dios es el ministerio que Pablo tiene de anunciar a los gentiles el Evangelio, y de hacerles saber que ellos también pueden ser parte de la familia de Dios.</a:t>
            </a:r>
            <a:endParaRPr lang="es-NI" b="1" dirty="0">
              <a:solidFill>
                <a:schemeClr val="bg1"/>
              </a:solidFill>
              <a:latin typeface="Maiandra GD" panose="020E0502030308020204" pitchFamily="34" charset="0"/>
            </a:endParaRPr>
          </a:p>
        </p:txBody>
      </p:sp>
      <p:pic>
        <p:nvPicPr>
          <p:cNvPr id="6" name="Imagen 5">
            <a:extLst>
              <a:ext uri="{FF2B5EF4-FFF2-40B4-BE49-F238E27FC236}">
                <a16:creationId xmlns:a16="http://schemas.microsoft.com/office/drawing/2014/main" id="{AC4D3A88-D6C5-550C-5842-1DA3BA11FD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 y="1325561"/>
            <a:ext cx="3975653" cy="5532436"/>
          </a:xfrm>
          <a:prstGeom prst="rect">
            <a:avLst/>
          </a:prstGeom>
        </p:spPr>
      </p:pic>
    </p:spTree>
    <p:extLst>
      <p:ext uri="{BB962C8B-B14F-4D97-AF65-F5344CB8AC3E}">
        <p14:creationId xmlns:p14="http://schemas.microsoft.com/office/powerpoint/2010/main" val="464510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BB9E47E-86AE-4B0E-F3D0-795EF4448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pic>
        <p:nvPicPr>
          <p:cNvPr id="7" name="Imagen 6">
            <a:extLst>
              <a:ext uri="{FF2B5EF4-FFF2-40B4-BE49-F238E27FC236}">
                <a16:creationId xmlns:a16="http://schemas.microsoft.com/office/drawing/2014/main" id="{4FE74B02-3C05-9593-DE39-011C5CE33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25561"/>
          </a:xfrm>
          <a:prstGeom prst="rect">
            <a:avLst/>
          </a:prstGeom>
        </p:spPr>
      </p:pic>
      <p:sp>
        <p:nvSpPr>
          <p:cNvPr id="4" name="Título 3">
            <a:extLst>
              <a:ext uri="{FF2B5EF4-FFF2-40B4-BE49-F238E27FC236}">
                <a16:creationId xmlns:a16="http://schemas.microsoft.com/office/drawing/2014/main" id="{B613E6DA-0628-69CE-FC30-B6AE43015176}"/>
              </a:ext>
            </a:extLst>
          </p:cNvPr>
          <p:cNvSpPr>
            <a:spLocks noGrp="1"/>
          </p:cNvSpPr>
          <p:nvPr>
            <p:ph type="title"/>
          </p:nvPr>
        </p:nvSpPr>
        <p:spPr>
          <a:xfrm>
            <a:off x="0" y="0"/>
            <a:ext cx="12192000" cy="1325563"/>
          </a:xfrm>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EL MISTERIO REVELADO.</a:t>
            </a: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u="sng" dirty="0">
                <a:effectLst>
                  <a:outerShdw blurRad="38100" dist="38100" dir="2700000" algn="tl">
                    <a:srgbClr val="000000">
                      <a:alpha val="43137"/>
                    </a:srgbClr>
                  </a:outerShdw>
                </a:effectLst>
                <a:latin typeface="Maiandra GD" panose="020E0502030308020204" pitchFamily="34" charset="0"/>
              </a:rPr>
              <a:t>EFESIOS.3:1-13.</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41E566F-BAB7-3F7A-C7DE-1EF8472311A2}"/>
              </a:ext>
            </a:extLst>
          </p:cNvPr>
          <p:cNvSpPr>
            <a:spLocks noGrp="1"/>
          </p:cNvSpPr>
          <p:nvPr>
            <p:ph idx="1"/>
          </p:nvPr>
        </p:nvSpPr>
        <p:spPr>
          <a:xfrm>
            <a:off x="3975652" y="1325562"/>
            <a:ext cx="8216348" cy="5532437"/>
          </a:xfrm>
        </p:spPr>
        <p:txBody>
          <a:bodyPr>
            <a:normAutofit/>
          </a:bodyPr>
          <a:lstStyle/>
          <a:p>
            <a:r>
              <a:rPr lang="es-ES" b="1" dirty="0">
                <a:solidFill>
                  <a:schemeClr val="bg1"/>
                </a:solidFill>
                <a:latin typeface="Maiandra GD" panose="020E0502030308020204" pitchFamily="34" charset="0"/>
              </a:rPr>
              <a:t>La administración de la gracia de Dios es el ministerio que Pablo tiene que anunciar a los gentiles el Evangelio, y de hacerles saber que ellos también pueden ser parte de la familia de Dios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Efesios.3:8.</a:t>
            </a:r>
          </a:p>
          <a:p>
            <a:r>
              <a:rPr lang="es-ES" b="1" dirty="0">
                <a:solidFill>
                  <a:schemeClr val="bg1"/>
                </a:solidFill>
                <a:latin typeface="Maiandra GD" panose="020E0502030308020204" pitchFamily="34" charset="0"/>
              </a:rPr>
              <a:t>A mí, que soy menos que el más pequeño de todos los santos,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se me concedió esta gracia: anunciar a los gentiles</a:t>
            </a:r>
            <a:r>
              <a:rPr lang="es-ES" b="1" dirty="0">
                <a:solidFill>
                  <a:schemeClr val="bg1"/>
                </a:solidFill>
                <a:latin typeface="Maiandra GD" panose="020E0502030308020204" pitchFamily="34" charset="0"/>
              </a:rPr>
              <a:t> las inescrutables riquezas de Cristo, </a:t>
            </a:r>
          </a:p>
          <a:p>
            <a:r>
              <a:rPr lang="es-ES" b="1" dirty="0">
                <a:solidFill>
                  <a:schemeClr val="bg1"/>
                </a:solidFill>
                <a:latin typeface="Maiandra GD" panose="020E0502030308020204" pitchFamily="34" charset="0"/>
              </a:rPr>
              <a:t>A Pablo se le fue dado el ministerio de anunciar el Evangelio de Cristo a los gentiles.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Galatas.2:9.</a:t>
            </a:r>
            <a:r>
              <a:rPr lang="es-ES" b="1" dirty="0">
                <a:solidFill>
                  <a:schemeClr val="bg1"/>
                </a:solidFill>
                <a:latin typeface="Maiandra GD" panose="020E0502030308020204" pitchFamily="34" charset="0"/>
              </a:rPr>
              <a:t> </a:t>
            </a:r>
          </a:p>
        </p:txBody>
      </p:sp>
      <p:pic>
        <p:nvPicPr>
          <p:cNvPr id="11" name="Imagen 10">
            <a:extLst>
              <a:ext uri="{FF2B5EF4-FFF2-40B4-BE49-F238E27FC236}">
                <a16:creationId xmlns:a16="http://schemas.microsoft.com/office/drawing/2014/main" id="{DBDF95F4-7C64-F286-A3C5-3C68C49106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325560"/>
            <a:ext cx="3975652" cy="5532439"/>
          </a:xfrm>
          <a:prstGeom prst="rect">
            <a:avLst/>
          </a:prstGeom>
          <a:solidFill>
            <a:srgbClr val="00B0F0"/>
          </a:solidFill>
        </p:spPr>
      </p:pic>
    </p:spTree>
    <p:extLst>
      <p:ext uri="{BB962C8B-B14F-4D97-AF65-F5344CB8AC3E}">
        <p14:creationId xmlns:p14="http://schemas.microsoft.com/office/powerpoint/2010/main" val="30471345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7316</Words>
  <Application>Microsoft Office PowerPoint</Application>
  <PresentationFormat>Panorámica</PresentationFormat>
  <Paragraphs>483</Paragraphs>
  <Slides>72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72</vt:i4>
      </vt:variant>
    </vt:vector>
  </HeadingPairs>
  <TitlesOfParts>
    <vt:vector size="77" baseType="lpstr">
      <vt:lpstr>Arial</vt:lpstr>
      <vt:lpstr>Calibri</vt:lpstr>
      <vt:lpstr>Calibri Light</vt:lpstr>
      <vt:lpstr>Maiandra GD</vt:lpstr>
      <vt:lpstr>Tema de Office</vt:lpstr>
      <vt:lpstr>EL MISTERIO REVELADO. EFESIOS.3:1-13.</vt:lpstr>
      <vt:lpstr>INTRODUCCIÓN:</vt:lpstr>
      <vt:lpstr>INTRODUCCIÓN:</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EL MISTERIO REVELADO. EFESIOS.3:1-13.</vt:lpstr>
      <vt:lpstr>UNA GLORIOSA ORACIÓN. EFESIOS.3:14-21.</vt:lpstr>
      <vt:lpstr>UNA GLORIOSA ORACIÓN. EFESIOS.3:14-21.</vt:lpstr>
      <vt:lpstr>UNA GLORIOSA ORACIÓN. EFESIOS.3:14-21.</vt:lpstr>
      <vt:lpstr>UNA GLORIOSA ORACIÓN. EFESIOS.3:14-21.</vt:lpstr>
      <vt:lpstr>UNA GLORIOSA ORACIÓN. EFESIOS.3:14-21.</vt:lpstr>
      <vt:lpstr>UNA GLORIOSA ORACIÓN. EFESIOS.3:14-21.</vt:lpstr>
      <vt:lpstr>UNA GLORIOSA ORACIÓN. EFESIOS.3:14-21.</vt:lpstr>
      <vt:lpstr>UNA GLORIOSA ORACIÓN. EFESIOS.3:14-21.</vt:lpstr>
      <vt:lpstr>UNA GLORIOSA ORACIÓN. EFESIOS.3:14-21.</vt:lpstr>
      <vt:lpstr>UNA GLORIOSA ORACIÓN. EFESIOS.3:14-21.</vt:lpstr>
      <vt:lpstr>UNA GLORIOSA ORACIÓN. EFESIOS.3:14-21.</vt:lpstr>
      <vt:lpstr>UNA GLORIOSA ORACIÓN. EFESIOS.3:14-21.</vt:lpstr>
      <vt:lpstr>UNA GLORIOSA ORACIÓN. EFESIOS.3:14-21.</vt:lpstr>
      <vt:lpstr>UNA GLORIOSA ORACIÓN. EFESIOS.3:14-21.</vt:lpstr>
      <vt:lpstr>UNA GLORIOSA ORACIÓN. EFESIOS.3:14-21.</vt:lpstr>
      <vt:lpstr>UNA GLORIOSA ORACIÓN. EFESIOS.3:14-21.</vt:lpstr>
      <vt:lpstr>UNA GLORIOSA ORACIÓN. EFESIOS.3:14-21.</vt:lpstr>
      <vt:lpstr>UNA GLORIOSA ORACIÓN. EFESIOS.3:14-21.</vt:lpstr>
      <vt:lpstr>UNA GLORIOSA ORACIÓN. EFESIOS.3:14-21.</vt:lpstr>
      <vt:lpstr>UNA GLORIOSA ORACIÓN. EFESIOS.3:14-21.</vt:lpstr>
      <vt:lpstr>UNA GLORIOSA ORACIÓN. EFESIOS.3:14-21.</vt:lpstr>
      <vt:lpstr>UNA GLORIOSA ORACIÓN. EFESIOS.3:14-21.</vt:lpstr>
      <vt:lpstr>UNA GLORIOSA ORACIÓN. EFESIOS.3:14-21.</vt:lpstr>
      <vt:lpstr>UNA GLORIOSA ORACIÓN. EFESIOS.3:14-21.</vt:lpstr>
      <vt:lpstr>UNA GLORIOSA ORACIÓN. EFESIOS.3:14-21.</vt:lpstr>
      <vt:lpstr>CONCLUSIÓN:</vt:lpstr>
      <vt:lpstr>CONCLUSIÓN: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EVANGELIO REVELADO. EFESIOS.3:1-13.</dc:title>
  <dc:creator>MARIO MORENO</dc:creator>
  <cp:lastModifiedBy>MARIO MORENO</cp:lastModifiedBy>
  <cp:revision>21</cp:revision>
  <dcterms:created xsi:type="dcterms:W3CDTF">2024-01-16T00:01:41Z</dcterms:created>
  <dcterms:modified xsi:type="dcterms:W3CDTF">2024-01-23T21:50:38Z</dcterms:modified>
</cp:coreProperties>
</file>